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9" r:id="rId2"/>
  </p:sldMasterIdLst>
  <p:notesMasterIdLst>
    <p:notesMasterId r:id="rId44"/>
  </p:notesMasterIdLst>
  <p:handoutMasterIdLst>
    <p:handoutMasterId r:id="rId45"/>
  </p:handoutMasterIdLst>
  <p:sldIdLst>
    <p:sldId id="264" r:id="rId3"/>
    <p:sldId id="613" r:id="rId4"/>
    <p:sldId id="257" r:id="rId5"/>
    <p:sldId id="406" r:id="rId6"/>
    <p:sldId id="408" r:id="rId7"/>
    <p:sldId id="409" r:id="rId8"/>
    <p:sldId id="348" r:id="rId9"/>
    <p:sldId id="417" r:id="rId10"/>
    <p:sldId id="418" r:id="rId11"/>
    <p:sldId id="616" r:id="rId12"/>
    <p:sldId id="402" r:id="rId13"/>
    <p:sldId id="416" r:id="rId14"/>
    <p:sldId id="421" r:id="rId15"/>
    <p:sldId id="423" r:id="rId16"/>
    <p:sldId id="426" r:id="rId17"/>
    <p:sldId id="420" r:id="rId18"/>
    <p:sldId id="432" r:id="rId19"/>
    <p:sldId id="429" r:id="rId20"/>
    <p:sldId id="609" r:id="rId21"/>
    <p:sldId id="431" r:id="rId22"/>
    <p:sldId id="621" r:id="rId23"/>
    <p:sldId id="392" r:id="rId24"/>
    <p:sldId id="419" r:id="rId25"/>
    <p:sldId id="393" r:id="rId26"/>
    <p:sldId id="340" r:id="rId27"/>
    <p:sldId id="427" r:id="rId28"/>
    <p:sldId id="648" r:id="rId29"/>
    <p:sldId id="633" r:id="rId30"/>
    <p:sldId id="631" r:id="rId31"/>
    <p:sldId id="632" r:id="rId32"/>
    <p:sldId id="395" r:id="rId33"/>
    <p:sldId id="430" r:id="rId34"/>
    <p:sldId id="428" r:id="rId35"/>
    <p:sldId id="279" r:id="rId36"/>
    <p:sldId id="617" r:id="rId37"/>
    <p:sldId id="619" r:id="rId38"/>
    <p:sldId id="398" r:id="rId39"/>
    <p:sldId id="410" r:id="rId40"/>
    <p:sldId id="396" r:id="rId41"/>
    <p:sldId id="647" r:id="rId42"/>
    <p:sldId id="397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61"/>
    <p:restoredTop sz="94286"/>
  </p:normalViewPr>
  <p:slideViewPr>
    <p:cSldViewPr snapToGrid="0" snapToObjects="1">
      <p:cViewPr varScale="1">
        <p:scale>
          <a:sx n="120" d="100"/>
          <a:sy n="120" d="100"/>
        </p:scale>
        <p:origin x="182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47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8705C00-D032-2845-9D38-D60121B12CF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07EF1C-D446-9848-8B47-4162A179E66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E39534-7893-CF44-ABA0-5C533ED971F0}" type="datetimeFigureOut">
              <a:rPr lang="en-US" smtClean="0"/>
              <a:t>9/26/19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7A023E-B760-2343-A68C-DD4C8B4A03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666BD8-33DE-174A-82A7-ED6C8A12F7A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12E57B-25DC-694A-9EFC-5E929167E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2210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BECF51-561C-234D-9D91-782B93CCE4D1}" type="datetimeFigureOut">
              <a:rPr lang="en-US" smtClean="0"/>
              <a:t>9/26/19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B897EF-1B2E-9641-B594-DF58BF784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935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don’t talk about these much. Example of burn out. 10 articles in SP publication. Hundreds in nursing publications – from podcast on burnout.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897EF-1B2E-9641-B594-DF58BF78423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95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Jess D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897EF-1B2E-9641-B594-DF58BF78423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500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Said no School Psychologist Ever and other sources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897EF-1B2E-9641-B594-DF58BF78423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597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students’ stories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897EF-1B2E-9641-B594-DF58BF78423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599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76680"/>
            <a:ext cx="7772400" cy="1228596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68805" y="4104123"/>
            <a:ext cx="5989395" cy="1156088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242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FE94C-2A0C-40AB-A6E3-1909261D1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353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FE94C-2A0C-40AB-A6E3-1909261D1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697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FE94C-2A0C-40AB-A6E3-1909261D1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97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FE94C-2A0C-40AB-A6E3-1909261D1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2656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FE94C-2A0C-40AB-A6E3-1909261D1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6319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FE94C-2A0C-40AB-A6E3-1909261D1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158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FE94C-2A0C-40AB-A6E3-1909261D1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6735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FE94C-2A0C-40AB-A6E3-1909261D1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8990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FE94C-2A0C-40AB-A6E3-1909261D1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016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588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131916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457200" y="2712766"/>
            <a:ext cx="8229600" cy="34133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810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9602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6ACA1-A8A2-7B46-921F-E3B6EF73B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F1B65-0EC7-7A44-ABE8-C51D041279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03C7C6-77FF-1141-91F6-A189EACBA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C0B93-F6D8-FC41-8236-C7F98E9CD167}" type="datetimeFigureOut">
              <a:rPr lang="en-US" smtClean="0"/>
              <a:t>9/26/19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15D09C-306D-5B4A-9554-F85782EA9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501AD6-BB5A-B345-A8A1-983FC161A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869B1-DF7D-3E4D-B435-B58031186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731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28BA3-29B5-8749-914D-7F70A3DE2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62DFCE-5C7E-3047-9379-3D183DDE88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1B02EB-94DE-164C-813B-DF02B2202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C0B93-F6D8-FC41-8236-C7F98E9CD167}" type="datetimeFigureOut">
              <a:rPr lang="en-US" smtClean="0"/>
              <a:t>9/26/19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D2899-AA16-E34A-9B92-971C90D92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2DBC9-2935-0B4C-B8CC-29A0719B4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869B1-DF7D-3E4D-B435-B58031186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641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7320D-850A-7240-9964-1DA5086FC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BDC32C-D3E8-2D45-BCBE-BB20D0A1DE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BA1BD4-3583-A543-925D-BEB3EC40F3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51A8F0-BC2E-D04E-98F9-0F52DD5AC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C0B93-F6D8-FC41-8236-C7F98E9CD167}" type="datetimeFigureOut">
              <a:rPr lang="en-US" smtClean="0"/>
              <a:t>9/26/19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C93AE-6727-724B-9C56-641FFC244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A2064-5A12-154A-A9AE-032F01E4B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869B1-DF7D-3E4D-B435-B58031186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437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FE94C-2A0C-40AB-A6E3-1909261D1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93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FE94C-2A0C-40AB-A6E3-1909261D1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59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1916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12766"/>
            <a:ext cx="8229600" cy="34133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514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81" r:id="rId5"/>
    <p:sldLayoutId id="2147483682" r:id="rId6"/>
    <p:sldLayoutId id="2147483683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lnSpc>
          <a:spcPct val="70000"/>
        </a:lnSpc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lnSpc>
          <a:spcPct val="70000"/>
        </a:lnSpc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70000"/>
        </a:lnSpc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70000"/>
        </a:lnSpc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70000"/>
        </a:lnSpc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71982" y="636173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FE94C-2A0C-40AB-A6E3-1909261D13F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87" y="6001992"/>
            <a:ext cx="841186" cy="71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39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asponline.org/publications/periodicals/communique/issues/volume-37-issue-8/communicating-effectively-during-early-career-transitions-using-self-reflection" TargetMode="Externa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socialwork.buffalo.edu/resources/self-care-starter-kit/self-care-assessments-exercises/exercises-and-activities.html" TargetMode="External"/><Relationship Id="rId7" Type="http://schemas.openxmlformats.org/officeDocument/2006/relationships/hyperlink" Target="https://www.youtube.com/user/yogawithadriene" TargetMode="External"/><Relationship Id="rId2" Type="http://schemas.openxmlformats.org/officeDocument/2006/relationships/hyperlink" Target="http://www.mayoclinic.com/health/relaxation-technique/SR00007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stress.about.com/" TargetMode="External"/><Relationship Id="rId5" Type="http://schemas.openxmlformats.org/officeDocument/2006/relationships/hyperlink" Target="http://yogatothepeople.com/about-us/podcasts/" TargetMode="External"/><Relationship Id="rId4" Type="http://schemas.openxmlformats.org/officeDocument/2006/relationships/hyperlink" Target="http://www.yogajournal.com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gretchenrubin.com/" TargetMode="External"/><Relationship Id="rId2" Type="http://schemas.openxmlformats.org/officeDocument/2006/relationships/hyperlink" Target="https://brenebrown.com/" TargetMode="Externa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37E79-A12C-A247-8138-13DEB26D3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799" y="2776680"/>
            <a:ext cx="8029575" cy="1228596"/>
          </a:xfrm>
        </p:spPr>
        <p:txBody>
          <a:bodyPr/>
          <a:lstStyle/>
          <a:p>
            <a:r>
              <a:rPr lang="en-US" dirty="0"/>
              <a:t>Unlock Potential: Prevention is Key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5ADAF0-5695-B14A-8C00-2CCFFCB62D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Lisa Kelly-Vance, PhD</a:t>
            </a:r>
          </a:p>
          <a:p>
            <a:pPr algn="l"/>
            <a:r>
              <a:rPr lang="en-US" dirty="0"/>
              <a:t>NASP President</a:t>
            </a:r>
            <a:r>
              <a:rPr lang="en-US"/>
              <a:t>, 2018-19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277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96A24-56FE-8B4A-97C2-375B81EEC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“aha” moments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F5A6A-D926-2A4A-8CC4-012F007439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It’s more than massages.</a:t>
            </a:r>
          </a:p>
          <a:p>
            <a:r>
              <a:rPr lang="en-US" dirty="0"/>
              <a:t>We don’t know we aren’t doing self-care when we aren’t doing self-care.</a:t>
            </a:r>
          </a:p>
          <a:p>
            <a:pPr lvl="1"/>
            <a:r>
              <a:rPr lang="en-US" dirty="0"/>
              <a:t>This was me!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201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7FF93-0FF7-034B-9874-CF7673379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822DB6-FFD7-8249-A837-AD512FD323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How long has it been since you did something for yourself? What did you do?</a:t>
            </a:r>
          </a:p>
          <a:p>
            <a:endParaRPr lang="en-US" dirty="0"/>
          </a:p>
          <a:p>
            <a:r>
              <a:rPr lang="en-US" dirty="0"/>
              <a:t>How do you take care of yourself at work?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925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FF5F7-4C51-5B4E-8865-833F2DF75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Types of Self Care: </a:t>
            </a:r>
            <a:br>
              <a:rPr lang="en-US" sz="4400" dirty="0"/>
            </a:br>
            <a:r>
              <a:rPr lang="en-US" dirty="0"/>
              <a:t>Personal and Professional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237D6E-D6A9-5B4E-BC0E-DAF77A563D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858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63A91-DDBB-F447-B740-FDEFD29F0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6BE17-9561-F049-8084-0B9C9F7C54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Physical</a:t>
            </a:r>
          </a:p>
          <a:p>
            <a:r>
              <a:rPr lang="en-US" dirty="0"/>
              <a:t>Psychological</a:t>
            </a:r>
          </a:p>
          <a:p>
            <a:r>
              <a:rPr lang="en-US" dirty="0"/>
              <a:t>Social</a:t>
            </a:r>
          </a:p>
          <a:p>
            <a:r>
              <a:rPr lang="en-US" dirty="0"/>
              <a:t>Emotional</a:t>
            </a:r>
          </a:p>
          <a:p>
            <a:r>
              <a:rPr lang="en-US" dirty="0"/>
              <a:t>Spiritual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655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B7389-3D63-DE41-9538-0F54A16EC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Professional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6F77B7-456D-4046-8FEC-3D0B1EF7C3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Staying up to date on research and practice</a:t>
            </a:r>
          </a:p>
          <a:p>
            <a:r>
              <a:rPr lang="en-US" dirty="0"/>
              <a:t>Applying personal self-care at work</a:t>
            </a:r>
          </a:p>
        </p:txBody>
      </p:sp>
    </p:spTree>
    <p:extLst>
      <p:ext uri="{BB962C8B-B14F-4D97-AF65-F5344CB8AC3E}">
        <p14:creationId xmlns:p14="http://schemas.microsoft.com/office/powerpoint/2010/main" val="3664704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C7F97-D93E-BB4F-8B6B-01D4C6301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Self-Care Ideas and Tools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6615F3-6446-7A46-B2F9-A6D5996516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1084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5D2F0-5954-7245-BC32-E3D04A69246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31921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Why did you become a school psychologist?</a:t>
            </a:r>
          </a:p>
        </p:txBody>
      </p:sp>
    </p:spTree>
    <p:extLst>
      <p:ext uri="{BB962C8B-B14F-4D97-AF65-F5344CB8AC3E}">
        <p14:creationId xmlns:p14="http://schemas.microsoft.com/office/powerpoint/2010/main" val="37940445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B120170-1A93-C743-A01B-8DA20A4AB48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18978" y="900112"/>
            <a:ext cx="7610622" cy="3657819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Much of our job brings us joy. The rest of what we do is why we get a paycheck. 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Thus, we have a really good hourly wage.</a:t>
            </a:r>
            <a:br>
              <a:rPr lang="en-US" sz="3600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176444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7941A-46FC-E848-91A4-4D9B31B67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Professional – SNSPE and 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B7B64-673D-E34E-B953-7CD5CBDA50D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400" u="sng" dirty="0"/>
              <a:t>SNSPE</a:t>
            </a:r>
          </a:p>
          <a:p>
            <a:r>
              <a:rPr lang="en-US" sz="2400" dirty="0"/>
              <a:t>Sunday meal prep</a:t>
            </a:r>
          </a:p>
          <a:p>
            <a:r>
              <a:rPr lang="en-US" sz="2400" dirty="0"/>
              <a:t>Set out clothes</a:t>
            </a:r>
          </a:p>
          <a:p>
            <a:r>
              <a:rPr lang="en-US" sz="2400" dirty="0"/>
              <a:t>Lunch break</a:t>
            </a:r>
          </a:p>
          <a:p>
            <a:r>
              <a:rPr lang="en-US" sz="2400" dirty="0"/>
              <a:t>Only work at work</a:t>
            </a:r>
          </a:p>
          <a:p>
            <a:r>
              <a:rPr lang="en-US" sz="2400" dirty="0"/>
              <a:t>Delete email from phone</a:t>
            </a:r>
          </a:p>
          <a:p>
            <a:r>
              <a:rPr lang="en-US" sz="2400" dirty="0"/>
              <a:t>Visit a classroom</a:t>
            </a:r>
          </a:p>
          <a:p>
            <a:r>
              <a:rPr lang="en-US" sz="2400" dirty="0"/>
              <a:t>Take a mental health day</a:t>
            </a:r>
          </a:p>
          <a:p>
            <a:r>
              <a:rPr lang="en-US" sz="2400" dirty="0"/>
              <a:t>Smaller work bag</a:t>
            </a:r>
          </a:p>
          <a:p>
            <a:r>
              <a:rPr lang="en-US" sz="2400" dirty="0"/>
              <a:t>Wear a uniform, change when get home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F5029E-A8E6-F144-A03C-BE877C53306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u="sng" dirty="0"/>
              <a:t>Me</a:t>
            </a:r>
          </a:p>
          <a:p>
            <a:r>
              <a:rPr lang="en-US" dirty="0"/>
              <a:t>Organize desk/workspace</a:t>
            </a:r>
          </a:p>
          <a:p>
            <a:r>
              <a:rPr lang="en-US" dirty="0"/>
              <a:t>Buy cool office supplies</a:t>
            </a:r>
          </a:p>
          <a:p>
            <a:r>
              <a:rPr lang="en-US" dirty="0"/>
              <a:t>Splurge on a calendar</a:t>
            </a:r>
          </a:p>
          <a:p>
            <a:r>
              <a:rPr lang="en-US" dirty="0"/>
              <a:t>Take a walk</a:t>
            </a:r>
          </a:p>
          <a:p>
            <a:r>
              <a:rPr lang="en-US" dirty="0"/>
              <a:t>Breath breaks</a:t>
            </a:r>
          </a:p>
          <a:p>
            <a:r>
              <a:rPr lang="en-US" dirty="0"/>
              <a:t>60 second brain break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1499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71EC1-3A7F-0347-9911-A6807CA62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SNSPE and 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95F00-63E6-1644-9D4C-38CFB314C7C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2400" u="sng" dirty="0"/>
              <a:t>SNSPE</a:t>
            </a:r>
          </a:p>
          <a:p>
            <a:r>
              <a:rPr lang="en-US" sz="2400" dirty="0"/>
              <a:t>Exercise</a:t>
            </a:r>
          </a:p>
          <a:p>
            <a:r>
              <a:rPr lang="en-US" sz="2400" dirty="0"/>
              <a:t>Healthy eating</a:t>
            </a:r>
          </a:p>
          <a:p>
            <a:r>
              <a:rPr lang="en-US" sz="2400" dirty="0"/>
              <a:t>Hobbies</a:t>
            </a:r>
          </a:p>
          <a:p>
            <a:r>
              <a:rPr lang="en-US" sz="2400" dirty="0"/>
              <a:t>Yoga/meditation</a:t>
            </a:r>
          </a:p>
          <a:p>
            <a:r>
              <a:rPr lang="en-US" sz="2400" dirty="0"/>
              <a:t>Book club</a:t>
            </a:r>
          </a:p>
          <a:p>
            <a:r>
              <a:rPr lang="en-US" sz="2400" dirty="0"/>
              <a:t>Music</a:t>
            </a:r>
          </a:p>
          <a:p>
            <a:r>
              <a:rPr lang="en-US" sz="2400" dirty="0"/>
              <a:t>Journal</a:t>
            </a:r>
          </a:p>
          <a:p>
            <a:r>
              <a:rPr lang="en-US" sz="2400" dirty="0"/>
              <a:t>Hiking/camping</a:t>
            </a:r>
          </a:p>
          <a:p>
            <a:r>
              <a:rPr lang="en-US" sz="2400" dirty="0"/>
              <a:t>Time with friends and family</a:t>
            </a:r>
          </a:p>
          <a:p>
            <a:r>
              <a:rPr lang="en-US" sz="2400" dirty="0"/>
              <a:t>Read</a:t>
            </a:r>
          </a:p>
          <a:p>
            <a:r>
              <a:rPr lang="en-US" sz="2400" dirty="0"/>
              <a:t>See a therapist/counselor</a:t>
            </a:r>
          </a:p>
          <a:p>
            <a:r>
              <a:rPr lang="en-US" sz="2400" dirty="0"/>
              <a:t>Self-care bowl of ideas</a:t>
            </a:r>
          </a:p>
          <a:p>
            <a:r>
              <a:rPr lang="en-US" sz="2400" dirty="0"/>
              <a:t>Pets</a:t>
            </a:r>
          </a:p>
          <a:p>
            <a:endParaRPr lang="en-US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9BEE0A-9F14-1740-8837-1ACC20B4285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u="sng" dirty="0"/>
              <a:t>Me</a:t>
            </a:r>
          </a:p>
          <a:p>
            <a:r>
              <a:rPr lang="en-US" dirty="0"/>
              <a:t>Clean a junk drawer</a:t>
            </a:r>
          </a:p>
          <a:p>
            <a:r>
              <a:rPr lang="en-US" dirty="0"/>
              <a:t>Donate clothes</a:t>
            </a:r>
          </a:p>
          <a:p>
            <a:r>
              <a:rPr lang="en-US" dirty="0"/>
              <a:t>Laugh/humor</a:t>
            </a:r>
          </a:p>
          <a:p>
            <a:r>
              <a:rPr lang="en-US" dirty="0"/>
              <a:t>Look at pictures of dogs on Instagram</a:t>
            </a:r>
          </a:p>
          <a:p>
            <a:r>
              <a:rPr lang="en-US" dirty="0"/>
              <a:t>Read a cookbook</a:t>
            </a:r>
          </a:p>
          <a:p>
            <a:r>
              <a:rPr lang="en-US" dirty="0"/>
              <a:t>Netflix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946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68785-47CA-064B-AEF0-168FBAC50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Unlock our own Potential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1EF17-0C7E-7549-B58A-CE9CCADE1F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Engage in healthy behaviors at work and life</a:t>
            </a:r>
          </a:p>
          <a:p>
            <a:pPr lvl="1"/>
            <a:r>
              <a:rPr lang="en-US" dirty="0"/>
              <a:t>Prevent burn-out – help with the shortages problem</a:t>
            </a:r>
          </a:p>
          <a:p>
            <a:pPr lvl="1"/>
            <a:r>
              <a:rPr lang="en-US" dirty="0"/>
              <a:t>Use our full range of training and the NASP Practice Model to unlock our potential as School Psychologists </a:t>
            </a:r>
          </a:p>
          <a:p>
            <a:pPr lvl="2"/>
            <a:r>
              <a:rPr lang="en-US" dirty="0"/>
              <a:t>Research shows that a restricted role leads to burn out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16452F-FC02-1E4E-BF15-18327132EDF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10400" y="6361113"/>
            <a:ext cx="2133600" cy="365125"/>
          </a:xfrm>
          <a:prstGeom prst="rect">
            <a:avLst/>
          </a:prstGeom>
        </p:spPr>
        <p:txBody>
          <a:bodyPr/>
          <a:lstStyle/>
          <a:p>
            <a:fld id="{73AFE94C-2A0C-40AB-A6E3-1909261D13F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3636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3130B-553A-2246-848C-AE3B6BDC6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Professional – Professional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59188-078E-BD40-9B37-57CD9C1DD0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Attend state and national conference</a:t>
            </a:r>
          </a:p>
          <a:p>
            <a:pPr lvl="1"/>
            <a:r>
              <a:rPr lang="en-US" dirty="0"/>
              <a:t>Learn, network, energize, support</a:t>
            </a:r>
          </a:p>
          <a:p>
            <a:r>
              <a:rPr lang="en-US" sz="2800" dirty="0"/>
              <a:t>Listen to a podcast</a:t>
            </a:r>
          </a:p>
          <a:p>
            <a:r>
              <a:rPr lang="en-US" sz="2800" dirty="0"/>
              <a:t>Facilitate or participate in a professional book club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2050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E654D-6BE1-4047-9CFE-C3E3DCC09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Professional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13CD9-3C02-2145-A4F3-6635B1188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800" dirty="0"/>
              <a:t>File of Positives</a:t>
            </a:r>
          </a:p>
          <a:p>
            <a:pPr lvl="1"/>
            <a:r>
              <a:rPr lang="en-US" dirty="0"/>
              <a:t>Emails</a:t>
            </a:r>
          </a:p>
          <a:p>
            <a:pPr lvl="1"/>
            <a:r>
              <a:rPr lang="en-US" dirty="0"/>
              <a:t>Trinkets</a:t>
            </a:r>
          </a:p>
          <a:p>
            <a:r>
              <a:rPr lang="en-US" sz="2800" dirty="0"/>
              <a:t>Build up your coworkers</a:t>
            </a:r>
          </a:p>
          <a:p>
            <a:r>
              <a:rPr lang="en-US" sz="2800" dirty="0"/>
              <a:t>Ask for help.</a:t>
            </a:r>
          </a:p>
          <a:p>
            <a:r>
              <a:rPr lang="en-US" sz="2800" dirty="0"/>
              <a:t>Lunch Bunch – with colleagues</a:t>
            </a:r>
          </a:p>
          <a:p>
            <a:pPr lvl="1"/>
            <a:r>
              <a:rPr lang="en-US" sz="2400" dirty="0"/>
              <a:t>May need to use technology</a:t>
            </a:r>
          </a:p>
          <a:p>
            <a:r>
              <a:rPr lang="en-US" sz="2800" dirty="0"/>
              <a:t>When do you leave work?</a:t>
            </a:r>
          </a:p>
          <a:p>
            <a:r>
              <a:rPr lang="en-US" sz="2800" dirty="0"/>
              <a:t>Take breaks – may need to set an alarm. Use this time to regroup and reorganize.</a:t>
            </a:r>
          </a:p>
          <a:p>
            <a:r>
              <a:rPr lang="en-US" sz="2800" dirty="0"/>
              <a:t>Graduate Students – Wellness Committee</a:t>
            </a:r>
          </a:p>
          <a:p>
            <a:r>
              <a:rPr lang="en-US" sz="2800" dirty="0"/>
              <a:t>Start a self-care team in your building</a:t>
            </a:r>
          </a:p>
          <a:p>
            <a:r>
              <a:rPr lang="en-US" sz="2800" dirty="0"/>
              <a:t>Write articles on self-care– tell your story</a:t>
            </a:r>
          </a:p>
          <a:p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3660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Professional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82296" indent="0">
              <a:buNone/>
            </a:pPr>
            <a:r>
              <a:rPr lang="en-US" dirty="0"/>
              <a:t>Utilize Time Diaries: </a:t>
            </a:r>
          </a:p>
          <a:p>
            <a:pPr marL="939546" lvl="1" indent="-457200"/>
            <a:r>
              <a:rPr lang="en-US" dirty="0"/>
              <a:t>Document your activities. </a:t>
            </a:r>
          </a:p>
          <a:p>
            <a:pPr marL="939546" lvl="1" indent="-457200"/>
            <a:r>
              <a:rPr lang="en-US" dirty="0"/>
              <a:t>See where time is well spent and not well spent</a:t>
            </a:r>
          </a:p>
          <a:p>
            <a:pPr marL="82296" indent="0">
              <a:buNone/>
            </a:pPr>
            <a:r>
              <a:rPr lang="en-US" dirty="0"/>
              <a:t>Take control over your time and activities when</a:t>
            </a:r>
          </a:p>
          <a:p>
            <a:pPr marL="939546" lvl="1" indent="-457200"/>
            <a:r>
              <a:rPr lang="en-US" dirty="0"/>
              <a:t> appropriate. </a:t>
            </a:r>
          </a:p>
          <a:p>
            <a:pPr marL="939546" lvl="1" indent="-457200"/>
            <a:r>
              <a:rPr lang="en-US" dirty="0"/>
              <a:t>Early career SPs often do not do this enough.</a:t>
            </a:r>
          </a:p>
          <a:p>
            <a:pPr marL="82296" indent="0">
              <a:buNone/>
            </a:pPr>
            <a:r>
              <a:rPr lang="en-US" dirty="0"/>
              <a:t>Check in with your assertiveness</a:t>
            </a:r>
          </a:p>
          <a:p>
            <a:pPr marL="1008126" lvl="3" indent="-342900"/>
            <a:r>
              <a:rPr lang="en-US" sz="2400" dirty="0"/>
              <a:t>Are you overly accommodating?</a:t>
            </a:r>
          </a:p>
          <a:p>
            <a:pPr marL="1008126" lvl="3" indent="-342900"/>
            <a:r>
              <a:rPr lang="en-US" sz="2400" dirty="0"/>
              <a:t>Are you doing other people’s work?</a:t>
            </a:r>
          </a:p>
          <a:p>
            <a:pPr marL="82296" indent="0">
              <a:buNone/>
            </a:pPr>
            <a:r>
              <a:rPr lang="en-US" dirty="0"/>
              <a:t>Practice saying no without actually saying no.</a:t>
            </a:r>
          </a:p>
          <a:p>
            <a:pPr marL="82296" indent="0">
              <a:buNone/>
            </a:pPr>
            <a:r>
              <a:rPr lang="en-US" dirty="0"/>
              <a:t>Delay agreeing to new tasks.</a:t>
            </a:r>
          </a:p>
          <a:p>
            <a:pPr marL="0" indent="0">
              <a:buNone/>
            </a:pPr>
            <a:r>
              <a:rPr lang="en-US" dirty="0"/>
              <a:t> Connect with others</a:t>
            </a:r>
          </a:p>
          <a:p>
            <a:pPr marL="0" indent="0">
              <a:buNone/>
            </a:pPr>
            <a:r>
              <a:rPr lang="en-US" dirty="0"/>
              <a:t> Ask for administrative support</a:t>
            </a:r>
          </a:p>
          <a:p>
            <a:pPr marL="0" indent="0">
              <a:buNone/>
            </a:pPr>
            <a:r>
              <a:rPr lang="en-US" dirty="0"/>
              <a:t> Put self-care on your annual evaluation</a:t>
            </a:r>
          </a:p>
          <a:p>
            <a:pPr marL="539496" indent="-45720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8042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6B3FA-BDC2-204F-BB2D-21E85C496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Helpful Reminder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33EE8-B3D4-9F4E-AA74-B39C4E3006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We have a very rewarding job.</a:t>
            </a:r>
          </a:p>
          <a:p>
            <a:pPr lvl="1"/>
            <a:r>
              <a:rPr lang="en-US" dirty="0"/>
              <a:t>Job satisfaction statistics for psychologists are</a:t>
            </a:r>
          </a:p>
          <a:p>
            <a:pPr marL="457200" lvl="1" indent="0">
              <a:buNone/>
            </a:pPr>
            <a:r>
              <a:rPr lang="en-US" dirty="0"/>
              <a:t>   high </a:t>
            </a:r>
          </a:p>
          <a:p>
            <a:r>
              <a:rPr lang="en-US" dirty="0"/>
              <a:t>Rewarding job characteristics:</a:t>
            </a:r>
          </a:p>
          <a:p>
            <a:pPr lvl="1"/>
            <a:r>
              <a:rPr lang="en-US" dirty="0"/>
              <a:t>Challenging</a:t>
            </a:r>
          </a:p>
          <a:p>
            <a:pPr lvl="1"/>
            <a:r>
              <a:rPr lang="en-US" dirty="0"/>
              <a:t>Exciting</a:t>
            </a:r>
          </a:p>
          <a:p>
            <a:pPr lvl="1"/>
            <a:r>
              <a:rPr lang="en-US" dirty="0"/>
              <a:t>Stimulating</a:t>
            </a:r>
          </a:p>
          <a:p>
            <a:pPr lvl="1"/>
            <a:r>
              <a:rPr lang="en-US" dirty="0"/>
              <a:t>Helping others</a:t>
            </a:r>
          </a:p>
          <a:p>
            <a:pPr lvl="1"/>
            <a:r>
              <a:rPr lang="en-US" dirty="0"/>
              <a:t>Making connections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8287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Perspective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Realize that you can’t save all the children, but you can help many.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Don’t personalize.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7080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Owning self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you currently doing?</a:t>
            </a:r>
          </a:p>
          <a:p>
            <a:r>
              <a:rPr lang="en-US" dirty="0"/>
              <a:t>What would enhance your self-care?</a:t>
            </a:r>
          </a:p>
          <a:p>
            <a:pPr lvl="1"/>
            <a:r>
              <a:rPr lang="en-US" dirty="0"/>
              <a:t>Include behaviors you want to increase and decrease</a:t>
            </a:r>
          </a:p>
        </p:txBody>
      </p:sp>
    </p:spTree>
    <p:extLst>
      <p:ext uri="{BB962C8B-B14F-4D97-AF65-F5344CB8AC3E}">
        <p14:creationId xmlns:p14="http://schemas.microsoft.com/office/powerpoint/2010/main" val="16255086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EC834-EF90-4C4C-ACEC-D14321228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Individualized Energy Plan (IEP)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05DBD-F089-294A-912A-737482468C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Select self-care activities</a:t>
            </a:r>
          </a:p>
          <a:p>
            <a:r>
              <a:rPr lang="en-US" dirty="0"/>
              <a:t>Identify your barriers</a:t>
            </a:r>
          </a:p>
          <a:p>
            <a:r>
              <a:rPr lang="en-US" dirty="0"/>
              <a:t>Identify your assets</a:t>
            </a:r>
          </a:p>
          <a:p>
            <a:r>
              <a:rPr lang="en-US" dirty="0"/>
              <a:t>Monitor these activities</a:t>
            </a:r>
          </a:p>
          <a:p>
            <a:r>
              <a:rPr lang="en-US" dirty="0"/>
              <a:t>Develop an accountability plan – share</a:t>
            </a:r>
          </a:p>
          <a:p>
            <a:r>
              <a:rPr lang="en-US" dirty="0"/>
              <a:t>Celebrate successes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1632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C6713-69E5-F94F-82B1-E2E492931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IEP – Make the Commitment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42E2A-DD59-1B4B-8AFC-6026635C02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Self-Care Activity/Goal:</a:t>
            </a:r>
          </a:p>
          <a:p>
            <a:r>
              <a:rPr lang="en-US" dirty="0"/>
              <a:t>Barriers:</a:t>
            </a:r>
          </a:p>
          <a:p>
            <a:r>
              <a:rPr lang="en-US" dirty="0"/>
              <a:t>Assets:</a:t>
            </a:r>
          </a:p>
          <a:p>
            <a:r>
              <a:rPr lang="en-US" dirty="0"/>
              <a:t>Monitor: Daily or Weekly</a:t>
            </a:r>
          </a:p>
          <a:p>
            <a:r>
              <a:rPr lang="en-US" dirty="0"/>
              <a:t>Accountability: </a:t>
            </a:r>
          </a:p>
          <a:p>
            <a:r>
              <a:rPr lang="en-US" dirty="0"/>
              <a:t>Reinforcement: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019767-ACC6-D34F-80D6-09C2A14C472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10400" y="6361113"/>
            <a:ext cx="2133600" cy="365125"/>
          </a:xfrm>
          <a:prstGeom prst="rect">
            <a:avLst/>
          </a:prstGeom>
        </p:spPr>
        <p:txBody>
          <a:bodyPr/>
          <a:lstStyle/>
          <a:p>
            <a:fld id="{73AFE94C-2A0C-40AB-A6E3-1909261D13F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8379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C541C-F8A5-2B45-B51E-D54CA0B4E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FEDA1-CE22-7947-BF1C-D4097F531F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Google docs</a:t>
            </a:r>
          </a:p>
          <a:p>
            <a:r>
              <a:rPr lang="en-US" dirty="0"/>
              <a:t>Calendar</a:t>
            </a:r>
          </a:p>
          <a:p>
            <a:r>
              <a:rPr lang="en-US" dirty="0"/>
              <a:t>Chart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1F34C0-C265-934D-A547-4DA3CB37F37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10400" y="6361113"/>
            <a:ext cx="2133600" cy="365125"/>
          </a:xfrm>
          <a:prstGeom prst="rect">
            <a:avLst/>
          </a:prstGeom>
        </p:spPr>
        <p:txBody>
          <a:bodyPr/>
          <a:lstStyle/>
          <a:p>
            <a:fld id="{73AFE94C-2A0C-40AB-A6E3-1909261D13F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0776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6DE13-3F49-094D-BF66-80ECABFA1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Self-Care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A7AE4-B3A7-A541-BF23-E8AF411AA9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July – learned lessons</a:t>
            </a:r>
          </a:p>
          <a:p>
            <a:r>
              <a:rPr lang="en-US" dirty="0"/>
              <a:t>Barriers – flexible schedule, motivation, lots on my plate, new role</a:t>
            </a:r>
          </a:p>
          <a:p>
            <a:r>
              <a:rPr lang="en-US" dirty="0"/>
              <a:t>Facilitators – getting a schedule/routine, support from family and friends, apps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31CD04-8066-D246-B60F-B7735A059DB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10400" y="6361113"/>
            <a:ext cx="2133600" cy="365125"/>
          </a:xfrm>
          <a:prstGeom prst="rect">
            <a:avLst/>
          </a:prstGeom>
        </p:spPr>
        <p:txBody>
          <a:bodyPr/>
          <a:lstStyle/>
          <a:p>
            <a:fld id="{73AFE94C-2A0C-40AB-A6E3-1909261D13F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207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300" dirty="0"/>
              <a:t>Self Care: </a:t>
            </a:r>
            <a:br>
              <a:rPr lang="en-US" sz="5300" dirty="0"/>
            </a:br>
            <a:r>
              <a:rPr lang="en-US" sz="4000" dirty="0"/>
              <a:t>A Privilege and A Responsibility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E986D5-499E-FA47-8C53-1707653A9C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2310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C2C7F-5CF7-4C4F-8A02-EEE04887B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D2B5CA-1453-5946-A43C-107046CD87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 weekly goals (</a:t>
            </a:r>
            <a:r>
              <a:rPr lang="en-US" dirty="0" err="1"/>
              <a:t>e.gs</a:t>
            </a:r>
            <a:r>
              <a:rPr lang="en-US" dirty="0"/>
              <a:t>., meditate, yoga, strength, laugh, reach out to friends)</a:t>
            </a:r>
          </a:p>
          <a:p>
            <a:pPr lvl="1"/>
            <a:r>
              <a:rPr lang="en-US" dirty="0"/>
              <a:t>Document daily</a:t>
            </a:r>
          </a:p>
          <a:p>
            <a:pPr lvl="1"/>
            <a:r>
              <a:rPr lang="en-US" dirty="0"/>
              <a:t>Use my planner</a:t>
            </a:r>
          </a:p>
          <a:p>
            <a:pPr lvl="1"/>
            <a:r>
              <a:rPr lang="en-US" dirty="0"/>
              <a:t>Check progress every Monday morning</a:t>
            </a:r>
          </a:p>
          <a:p>
            <a:r>
              <a:rPr lang="en-US" dirty="0"/>
              <a:t>Gratitude Journal</a:t>
            </a:r>
          </a:p>
          <a:p>
            <a:pPr lvl="1"/>
            <a:r>
              <a:rPr lang="en-US" dirty="0"/>
              <a:t>Brief entries -  switched to online journal</a:t>
            </a:r>
          </a:p>
          <a:p>
            <a:r>
              <a:rPr lang="en-US" dirty="0"/>
              <a:t>Daily text with my sister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0A299-BC4F-8846-8D78-CABC375719A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10400" y="6361113"/>
            <a:ext cx="2133600" cy="365125"/>
          </a:xfrm>
          <a:prstGeom prst="rect">
            <a:avLst/>
          </a:prstGeom>
        </p:spPr>
        <p:txBody>
          <a:bodyPr/>
          <a:lstStyle/>
          <a:p>
            <a:fld id="{73AFE94C-2A0C-40AB-A6E3-1909261D13F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1200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Meditation and Mindful Breathing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Meditation changes brain waves</a:t>
            </a:r>
          </a:p>
          <a:p>
            <a:pPr lvl="1"/>
            <a:r>
              <a:rPr lang="en-US" dirty="0"/>
              <a:t>Many health benefits</a:t>
            </a:r>
          </a:p>
          <a:p>
            <a:pPr lvl="1"/>
            <a:endParaRPr lang="en-US" dirty="0"/>
          </a:p>
          <a:p>
            <a:r>
              <a:rPr lang="en-US" dirty="0"/>
              <a:t>4-7-8 Breathing</a:t>
            </a:r>
          </a:p>
          <a:p>
            <a:pPr lvl="1"/>
            <a:r>
              <a:rPr lang="en-US" dirty="0"/>
              <a:t>Inhale through your nose for 4 counts</a:t>
            </a:r>
          </a:p>
          <a:p>
            <a:pPr lvl="1"/>
            <a:r>
              <a:rPr lang="en-US" dirty="0"/>
              <a:t>Hold your breath for 7 counts</a:t>
            </a:r>
          </a:p>
          <a:p>
            <a:pPr lvl="1"/>
            <a:r>
              <a:rPr lang="en-US" dirty="0"/>
              <a:t>Exhale through your mouth for 8 counts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4264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2018F-8555-8746-AD69-AA737641A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 your Successes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E2F0B-16B5-3C4C-AE3F-F4EC887203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</a:t>
            </a:r>
            <a:r>
              <a:rPr lang="en-US" dirty="0" err="1"/>
              <a:t>selfcareselfie</a:t>
            </a:r>
            <a:endParaRPr lang="en-US" dirty="0"/>
          </a:p>
          <a:p>
            <a:r>
              <a:rPr lang="en-US" dirty="0"/>
              <a:t>#</a:t>
            </a:r>
            <a:r>
              <a:rPr lang="en-US" dirty="0" err="1"/>
              <a:t>treatyourselftuesday</a:t>
            </a:r>
            <a:endParaRPr lang="en-US" dirty="0"/>
          </a:p>
          <a:p>
            <a:r>
              <a:rPr lang="en-US" dirty="0"/>
              <a:t>@</a:t>
            </a:r>
            <a:r>
              <a:rPr lang="en-US" dirty="0" err="1"/>
              <a:t>nasponline</a:t>
            </a:r>
            <a:endParaRPr lang="en-US" dirty="0"/>
          </a:p>
          <a:p>
            <a:r>
              <a:rPr lang="en-US" dirty="0"/>
              <a:t>#</a:t>
            </a:r>
            <a:r>
              <a:rPr lang="en-US" dirty="0" err="1"/>
              <a:t>naspadvocates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0929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BEC35-E23E-AA4C-AD7E-5F51D6EC5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Helping Students with Self-Care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A87EFA-01F6-3B4E-8931-0E2AFC97A8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5083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Role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need to remember to put on our own oxygen masks before we assist others. </a:t>
            </a:r>
          </a:p>
          <a:p>
            <a:r>
              <a:rPr lang="en-US" dirty="0"/>
              <a:t>Have credibility – e.g., don’t teach a mindfulness group if you aren’t doing it yourself.</a:t>
            </a:r>
          </a:p>
          <a:p>
            <a:r>
              <a:rPr lang="en-US" dirty="0"/>
              <a:t>Our words and actions influence students.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6229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0D4E2-F164-6345-A316-49BBD6B6E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Teaching Healthy Habits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A46877-E6C1-A04C-9FE4-64781CB659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 all children have the privilege of learning self-care.</a:t>
            </a:r>
          </a:p>
          <a:p>
            <a:r>
              <a:rPr lang="en-US" dirty="0"/>
              <a:t>Share websites and apps with families and teachers to help facilitate </a:t>
            </a:r>
          </a:p>
          <a:p>
            <a:endParaRPr lang="en-US" dirty="0"/>
          </a:p>
          <a:p>
            <a:r>
              <a:rPr lang="en-US" dirty="0"/>
              <a:t>We can teach skills</a:t>
            </a:r>
          </a:p>
          <a:p>
            <a:pPr lvl="1"/>
            <a:r>
              <a:rPr lang="en-US" dirty="0"/>
              <a:t>Breathing</a:t>
            </a:r>
          </a:p>
          <a:p>
            <a:pPr lvl="1"/>
            <a:r>
              <a:rPr lang="en-US" dirty="0"/>
              <a:t>Kindness acts – Secret Kindness Agents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883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12E9C-0A9D-AE49-84CC-B84E332F5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4AA2BD-D9D5-9646-8BC5-83B6592AF9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4530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66FBF-F0AF-AE4D-8648-3CB01D708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NASP Resources  </a:t>
            </a:r>
            <a:br>
              <a:rPr lang="en-US" dirty="0"/>
            </a:br>
            <a:r>
              <a:rPr lang="en-US" dirty="0" err="1"/>
              <a:t>Nasponline.org</a:t>
            </a:r>
            <a:r>
              <a:rPr lang="en-US" dirty="0"/>
              <a:t>/self-care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70167-2C19-2C41-9B12-8DE3571E46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Individual Strategies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Self-Care: The Missing Link in Best Practice (Part I)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Self-Care: The Missing Link in Best Practice (Part II)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The Resilient School Psychologist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Developing Support Systems and Managing Stress (Early Career)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Thriving in Graduate School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Care for the Caregiver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NASP Find-A-Mentor Program</a:t>
            </a:r>
          </a:p>
          <a:p>
            <a:pPr>
              <a:lnSpc>
                <a:spcPct val="120000"/>
              </a:lnSpc>
            </a:pPr>
            <a:r>
              <a:rPr lang="en-US" dirty="0"/>
              <a:t>Systemic Strategies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Reflective Supervision: A Clinical Supervision Model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dirty="0"/>
              <a:t>      for Fostering Professional Growth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Retention Strategies to Support School Psychologists</a:t>
            </a:r>
          </a:p>
        </p:txBody>
      </p:sp>
    </p:spTree>
    <p:extLst>
      <p:ext uri="{BB962C8B-B14F-4D97-AF65-F5344CB8AC3E}">
        <p14:creationId xmlns:p14="http://schemas.microsoft.com/office/powerpoint/2010/main" val="28176280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4B246-0FA7-9441-8996-45BDC8133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from NASP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276CA-DBEB-B14A-A3B9-3586558BA6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Podcasts – </a:t>
            </a:r>
          </a:p>
          <a:p>
            <a:pPr lvl="1"/>
            <a:r>
              <a:rPr lang="en-US" sz="2400" dirty="0"/>
              <a:t>Promoting a Work and Life Balance -Michael </a:t>
            </a:r>
            <a:r>
              <a:rPr lang="en-US" sz="2400" dirty="0" err="1"/>
              <a:t>Sulkowski</a:t>
            </a:r>
            <a:endParaRPr lang="en-US" sz="2400" dirty="0"/>
          </a:p>
          <a:p>
            <a:pPr lvl="1"/>
            <a:r>
              <a:rPr lang="en-US" sz="2400" dirty="0"/>
              <a:t>Solutions for Burnout – Heather Christian Martens</a:t>
            </a:r>
          </a:p>
          <a:p>
            <a:r>
              <a:rPr lang="en-US" sz="2400" dirty="0"/>
              <a:t>Communique</a:t>
            </a:r>
          </a:p>
          <a:p>
            <a:pPr lvl="1"/>
            <a:r>
              <a:rPr lang="en-US" sz="2000" dirty="0"/>
              <a:t>Communicating effectively during early career transitions: Using self-reflections (</a:t>
            </a:r>
            <a:r>
              <a:rPr lang="en-US" sz="2000" dirty="0" err="1"/>
              <a:t>Zuhkle</a:t>
            </a:r>
            <a:r>
              <a:rPr lang="en-US" sz="2000" dirty="0"/>
              <a:t> and </a:t>
            </a:r>
            <a:r>
              <a:rPr lang="en-US" sz="2000" dirty="0" err="1"/>
              <a:t>Mussman</a:t>
            </a:r>
            <a:r>
              <a:rPr lang="en-US" sz="2000" dirty="0"/>
              <a:t>)</a:t>
            </a:r>
          </a:p>
          <a:p>
            <a:pPr marL="400050" lvl="1" indent="0">
              <a:buNone/>
            </a:pPr>
            <a:r>
              <a:rPr lang="en-US" sz="2000" dirty="0">
                <a:hlinkClick r:id="rId2"/>
              </a:rPr>
              <a:t>http://www.nasponline.org/publications/periodicals/communique/issues/volume-37-issue-8/communicating-effectively-during-early-career-transitions-using-self-reflection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7003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Websites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>
                <a:hlinkClick r:id="rId2"/>
              </a:rPr>
              <a:t>http://www.mayoclinic.com/health/relaxation-technique/SR00007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>
                <a:hlinkClick r:id="rId3"/>
              </a:rPr>
              <a:t>http://socialwork.buffalo.edu/resources/self-care-starter-kit/self-care-assessments-exercises/exercises-and-activities.html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>
                <a:hlinkClick r:id="rId4"/>
              </a:rPr>
              <a:t>http://www.yogajournal.com/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>
                <a:hlinkClick r:id="rId5"/>
              </a:rPr>
              <a:t>http://yogatothepeople.com/about-us/podcasts/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>
                <a:hlinkClick r:id="rId6"/>
              </a:rPr>
              <a:t>http://stress.about.com/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>
                <a:hlinkClick r:id="rId7"/>
              </a:rPr>
              <a:t>https://www.youtube.com/user/yogawithadriene</a:t>
            </a: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134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9799B-CA9B-5F41-ABB7-2D3FAEB6E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self-care?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9D905-9772-A74B-A509-AA4EE2D89E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Taking wellness seriously</a:t>
            </a:r>
          </a:p>
          <a:p>
            <a:r>
              <a:rPr lang="en-US" dirty="0"/>
              <a:t>Activities and behaviors that nourish us</a:t>
            </a:r>
          </a:p>
          <a:p>
            <a:r>
              <a:rPr lang="en-US" dirty="0"/>
              <a:t>A privilege</a:t>
            </a:r>
          </a:p>
          <a:p>
            <a:r>
              <a:rPr lang="en-US" dirty="0"/>
              <a:t>Our responsibility</a:t>
            </a:r>
          </a:p>
          <a:p>
            <a:endParaRPr lang="en-US" dirty="0"/>
          </a:p>
          <a:p>
            <a:r>
              <a:rPr lang="en-US" dirty="0"/>
              <a:t>Two types: Personal and Professional</a:t>
            </a:r>
          </a:p>
        </p:txBody>
      </p:sp>
    </p:spTree>
    <p:extLst>
      <p:ext uri="{BB962C8B-B14F-4D97-AF65-F5344CB8AC3E}">
        <p14:creationId xmlns:p14="http://schemas.microsoft.com/office/powerpoint/2010/main" val="31354907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846CEC4-46E4-B343-8479-4FA1D436D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7FA928-AC01-564A-B2D4-C13204FCDB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https://brenebrown.com</a:t>
            </a:r>
            <a:endParaRPr lang="en-US" dirty="0"/>
          </a:p>
          <a:p>
            <a:r>
              <a:rPr lang="en-US" dirty="0">
                <a:hlinkClick r:id="rId3"/>
              </a:rPr>
              <a:t>https://gretchenrubin.com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ECFCE9-DD14-C243-BEF8-3C7EF714304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10400" y="6361113"/>
            <a:ext cx="2133600" cy="365125"/>
          </a:xfrm>
          <a:prstGeom prst="rect">
            <a:avLst/>
          </a:prstGeom>
        </p:spPr>
        <p:txBody>
          <a:bodyPr/>
          <a:lstStyle/>
          <a:p>
            <a:fld id="{73AFE94C-2A0C-40AB-A6E3-1909261D13F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4129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Insight Timer</a:t>
            </a:r>
          </a:p>
          <a:p>
            <a:r>
              <a:rPr lang="en-US" dirty="0"/>
              <a:t>Headspace</a:t>
            </a:r>
          </a:p>
          <a:p>
            <a:r>
              <a:rPr lang="en-US" dirty="0"/>
              <a:t>Simply Being</a:t>
            </a:r>
          </a:p>
          <a:p>
            <a:r>
              <a:rPr lang="en-US" dirty="0"/>
              <a:t>Breathe</a:t>
            </a:r>
          </a:p>
          <a:p>
            <a:r>
              <a:rPr lang="en-US" dirty="0"/>
              <a:t>Breathe2Relax</a:t>
            </a:r>
          </a:p>
          <a:p>
            <a:r>
              <a:rPr lang="en-US" dirty="0"/>
              <a:t>Chakra Chime</a:t>
            </a:r>
          </a:p>
          <a:p>
            <a:r>
              <a:rPr lang="en-US" dirty="0"/>
              <a:t>Calm</a:t>
            </a:r>
          </a:p>
          <a:p>
            <a:r>
              <a:rPr lang="en-US" dirty="0"/>
              <a:t>Mind Yeti</a:t>
            </a:r>
          </a:p>
          <a:p>
            <a:r>
              <a:rPr lang="en-US" dirty="0"/>
              <a:t>Smiling Mind	</a:t>
            </a:r>
          </a:p>
          <a:p>
            <a:pPr lvl="1"/>
            <a:r>
              <a:rPr lang="en-US" dirty="0"/>
              <a:t>(Alexa has several good apps)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823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5D083-33A5-3C42-B98D-5F07796E1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isn’t self-care?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B1ED7-9535-5E4A-9562-61CFEC9C60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Being selfish</a:t>
            </a:r>
          </a:p>
          <a:p>
            <a:r>
              <a:rPr lang="en-US" dirty="0"/>
              <a:t>Actions that deplete us</a:t>
            </a:r>
          </a:p>
          <a:p>
            <a:r>
              <a:rPr lang="en-US" dirty="0"/>
              <a:t>Adding more tasks to you to do list</a:t>
            </a:r>
          </a:p>
          <a:p>
            <a:r>
              <a:rPr lang="en-US" dirty="0"/>
              <a:t>An emergency burn-out prevention plan</a:t>
            </a:r>
          </a:p>
          <a:p>
            <a:r>
              <a:rPr lang="en-US" dirty="0"/>
              <a:t>A New Year’s resolution</a:t>
            </a:r>
          </a:p>
          <a:p>
            <a:r>
              <a:rPr lang="en-US" dirty="0"/>
              <a:t>A quick fix</a:t>
            </a:r>
          </a:p>
        </p:txBody>
      </p:sp>
    </p:spTree>
    <p:extLst>
      <p:ext uri="{BB962C8B-B14F-4D97-AF65-F5344CB8AC3E}">
        <p14:creationId xmlns:p14="http://schemas.microsoft.com/office/powerpoint/2010/main" val="893400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FF10B-8359-1A47-8137-7EA946CA6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Self-Care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339DE8-513B-F44F-A2FD-21A2C49FA9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000" dirty="0"/>
              <a:t>More energy</a:t>
            </a:r>
          </a:p>
          <a:p>
            <a:r>
              <a:rPr lang="en-US" sz="3000" dirty="0"/>
              <a:t>Job satisfaction</a:t>
            </a:r>
          </a:p>
          <a:p>
            <a:r>
              <a:rPr lang="en-US" sz="3000" dirty="0"/>
              <a:t>Life satisfaction</a:t>
            </a:r>
          </a:p>
          <a:p>
            <a:r>
              <a:rPr lang="en-US" sz="3000" dirty="0"/>
              <a:t>Gain perspective – better prioritizing of tasks</a:t>
            </a:r>
          </a:p>
          <a:p>
            <a:r>
              <a:rPr lang="en-US" sz="3000" dirty="0"/>
              <a:t>Model self care for others</a:t>
            </a:r>
          </a:p>
          <a:p>
            <a:r>
              <a:rPr lang="en-US" sz="3000" dirty="0"/>
              <a:t>Enjoy career/life balance</a:t>
            </a:r>
          </a:p>
          <a:p>
            <a:r>
              <a:rPr lang="en-US" sz="3000" dirty="0"/>
              <a:t>Increase in happiness</a:t>
            </a:r>
          </a:p>
          <a:p>
            <a:r>
              <a:rPr lang="en-US" sz="3000" dirty="0"/>
              <a:t>Mental and physical health benefits</a:t>
            </a:r>
          </a:p>
          <a:p>
            <a:r>
              <a:rPr lang="en-US" sz="3000" dirty="0"/>
              <a:t>Enjoy healthy relationships</a:t>
            </a:r>
          </a:p>
          <a:p>
            <a:r>
              <a:rPr lang="en-US" sz="3000" dirty="0"/>
              <a:t>Ethical practice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378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are the consequences of not taking care </a:t>
            </a:r>
            <a:r>
              <a:rPr lang="en-US"/>
              <a:t>of oneself?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More sick days</a:t>
            </a:r>
          </a:p>
          <a:p>
            <a:r>
              <a:rPr lang="en-US" dirty="0"/>
              <a:t>Less productivity</a:t>
            </a:r>
          </a:p>
          <a:p>
            <a:r>
              <a:rPr lang="en-US" dirty="0"/>
              <a:t>Career burn out</a:t>
            </a:r>
          </a:p>
          <a:p>
            <a:r>
              <a:rPr lang="en-US" dirty="0"/>
              <a:t>Less enjoyment of job</a:t>
            </a:r>
          </a:p>
          <a:p>
            <a:r>
              <a:rPr lang="en-US" dirty="0"/>
              <a:t>Compassion fatigue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*Mental health professionals are especially vulnerable to these consequences.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571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72FA0-E3C6-924B-93FC-85CF46FED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this happen?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E90E8-337B-9348-A234-8A68001D63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take on the burdens of others</a:t>
            </a:r>
          </a:p>
          <a:p>
            <a:r>
              <a:rPr lang="en-US" dirty="0"/>
              <a:t>We are overworked – shortages</a:t>
            </a:r>
          </a:p>
          <a:p>
            <a:r>
              <a:rPr lang="en-US" dirty="0"/>
              <a:t>We say “yes” </a:t>
            </a:r>
          </a:p>
          <a:p>
            <a:r>
              <a:rPr lang="en-US" dirty="0"/>
              <a:t>Lots of demands</a:t>
            </a:r>
          </a:p>
          <a:p>
            <a:r>
              <a:rPr lang="en-US" dirty="0"/>
              <a:t>Few rewards </a:t>
            </a:r>
          </a:p>
          <a:p>
            <a:r>
              <a:rPr lang="en-US" dirty="0"/>
              <a:t>Other ideas?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360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AA28A-94AA-234E-ACD5-2B3CCE09E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Signs you need to focus more on self-care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0D2A51-2E25-444D-8DE3-63F5917F0F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Increased anxiety</a:t>
            </a:r>
          </a:p>
          <a:p>
            <a:r>
              <a:rPr lang="en-US" dirty="0"/>
              <a:t>Decreased patience</a:t>
            </a:r>
          </a:p>
          <a:p>
            <a:r>
              <a:rPr lang="en-US" dirty="0"/>
              <a:t>Difficulty relaxing</a:t>
            </a:r>
          </a:p>
          <a:p>
            <a:r>
              <a:rPr lang="en-US" dirty="0"/>
              <a:t>Changes in memory and focus</a:t>
            </a:r>
          </a:p>
          <a:p>
            <a:r>
              <a:rPr lang="en-US" dirty="0"/>
              <a:t>Feeling more irritable/cynical </a:t>
            </a:r>
          </a:p>
          <a:p>
            <a:r>
              <a:rPr lang="en-US" dirty="0"/>
              <a:t>Human being vs. human doing</a:t>
            </a:r>
          </a:p>
          <a:p>
            <a:r>
              <a:rPr lang="en-US" dirty="0"/>
              <a:t>Experiencing less fulfillment at work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659897"/>
      </p:ext>
    </p:extLst>
  </p:cSld>
  <p:clrMapOvr>
    <a:masterClrMapping/>
  </p:clrMapOvr>
</p:sld>
</file>

<file path=ppt/theme/theme1.xml><?xml version="1.0" encoding="utf-8"?>
<a:theme xmlns:a="http://schemas.openxmlformats.org/drawingml/2006/main" name="2014-NASP-Template1">
  <a:themeElements>
    <a:clrScheme name="NASP Main Style 1">
      <a:dk1>
        <a:sysClr val="windowText" lastClr="000000"/>
      </a:dk1>
      <a:lt1>
        <a:sysClr val="window" lastClr="FFFFFF"/>
      </a:lt1>
      <a:dk2>
        <a:srgbClr val="005695"/>
      </a:dk2>
      <a:lt2>
        <a:srgbClr val="EEECE1"/>
      </a:lt2>
      <a:accent1>
        <a:srgbClr val="005695"/>
      </a:accent1>
      <a:accent2>
        <a:srgbClr val="8EAACA"/>
      </a:accent2>
      <a:accent3>
        <a:srgbClr val="B2BB1E"/>
      </a:accent3>
      <a:accent4>
        <a:srgbClr val="8C8D8E"/>
      </a:accent4>
      <a:accent5>
        <a:srgbClr val="000000"/>
      </a:accent5>
      <a:accent6>
        <a:srgbClr val="CF7603"/>
      </a:accent6>
      <a:hlink>
        <a:srgbClr val="00857E"/>
      </a:hlink>
      <a:folHlink>
        <a:srgbClr val="10647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2014-NASP-Template1</Template>
  <TotalTime>7997</TotalTime>
  <Words>1283</Words>
  <Application>Microsoft Macintosh PowerPoint</Application>
  <PresentationFormat>On-screen Show (4:3)</PresentationFormat>
  <Paragraphs>293</Paragraphs>
  <Slides>41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Calibri</vt:lpstr>
      <vt:lpstr>2014-NASP-Template1</vt:lpstr>
      <vt:lpstr>1_Custom Design</vt:lpstr>
      <vt:lpstr>Unlock Potential: Prevention is Key</vt:lpstr>
      <vt:lpstr>Unlock our own Potential</vt:lpstr>
      <vt:lpstr>Self Care:  A Privilege and A Responsibility</vt:lpstr>
      <vt:lpstr>What is self-care?</vt:lpstr>
      <vt:lpstr>What isn’t self-care?</vt:lpstr>
      <vt:lpstr>Benefits of Self-Care</vt:lpstr>
      <vt:lpstr>What are the consequences of not taking care of oneself?</vt:lpstr>
      <vt:lpstr>Why does this happen?</vt:lpstr>
      <vt:lpstr>Signs you need to focus more on self-care</vt:lpstr>
      <vt:lpstr>My “aha” moments</vt:lpstr>
      <vt:lpstr>Questions</vt:lpstr>
      <vt:lpstr>Types of Self Care:  Personal and Professional</vt:lpstr>
      <vt:lpstr>Personal</vt:lpstr>
      <vt:lpstr>Professional</vt:lpstr>
      <vt:lpstr>Self-Care Ideas and Tools</vt:lpstr>
      <vt:lpstr>Why did you become a school psychologist?</vt:lpstr>
      <vt:lpstr>Much of our job brings us joy. The rest of what we do is why we get a paycheck.   Thus, we have a really good hourly wage. </vt:lpstr>
      <vt:lpstr>Professional – SNSPE and me</vt:lpstr>
      <vt:lpstr>Personal SNSPE and me</vt:lpstr>
      <vt:lpstr>Professional – Professional Development</vt:lpstr>
      <vt:lpstr>Professional Strategies</vt:lpstr>
      <vt:lpstr>Professional Strategies</vt:lpstr>
      <vt:lpstr>Helpful Reminder</vt:lpstr>
      <vt:lpstr>Perspective</vt:lpstr>
      <vt:lpstr>Owning self care</vt:lpstr>
      <vt:lpstr>Individualized Energy Plan (IEP)</vt:lpstr>
      <vt:lpstr>IEP – Make the Commitment</vt:lpstr>
      <vt:lpstr>Document</vt:lpstr>
      <vt:lpstr>My Self-Care</vt:lpstr>
      <vt:lpstr>My Plan</vt:lpstr>
      <vt:lpstr>Meditation and Mindful Breathing</vt:lpstr>
      <vt:lpstr>Share your Successes</vt:lpstr>
      <vt:lpstr>Helping Students with Self-Care</vt:lpstr>
      <vt:lpstr>Our Role</vt:lpstr>
      <vt:lpstr>Teaching Healthy Habits</vt:lpstr>
      <vt:lpstr>Resources</vt:lpstr>
      <vt:lpstr> NASP Resources   Nasponline.org/self-care </vt:lpstr>
      <vt:lpstr>More from NASP</vt:lpstr>
      <vt:lpstr>Websites</vt:lpstr>
      <vt:lpstr>Resources</vt:lpstr>
      <vt:lpstr>APPS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Kelly-Vance</dc:creator>
  <cp:lastModifiedBy>Lisa Kelly-Vance</cp:lastModifiedBy>
  <cp:revision>100</cp:revision>
  <cp:lastPrinted>2018-08-23T15:57:35Z</cp:lastPrinted>
  <dcterms:created xsi:type="dcterms:W3CDTF">2018-07-20T16:48:56Z</dcterms:created>
  <dcterms:modified xsi:type="dcterms:W3CDTF">2019-09-26T14:23:55Z</dcterms:modified>
</cp:coreProperties>
</file>