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62"/>
  </p:notesMasterIdLst>
  <p:sldIdLst>
    <p:sldId id="256" r:id="rId2"/>
    <p:sldId id="267" r:id="rId3"/>
    <p:sldId id="304" r:id="rId4"/>
    <p:sldId id="332" r:id="rId5"/>
    <p:sldId id="269" r:id="rId6"/>
    <p:sldId id="335" r:id="rId7"/>
    <p:sldId id="268" r:id="rId8"/>
    <p:sldId id="257" r:id="rId9"/>
    <p:sldId id="265" r:id="rId10"/>
    <p:sldId id="266" r:id="rId11"/>
    <p:sldId id="307" r:id="rId12"/>
    <p:sldId id="308" r:id="rId13"/>
    <p:sldId id="331" r:id="rId14"/>
    <p:sldId id="311" r:id="rId15"/>
    <p:sldId id="313" r:id="rId16"/>
    <p:sldId id="314" r:id="rId17"/>
    <p:sldId id="336" r:id="rId18"/>
    <p:sldId id="316" r:id="rId19"/>
    <p:sldId id="317" r:id="rId20"/>
    <p:sldId id="318" r:id="rId21"/>
    <p:sldId id="274" r:id="rId22"/>
    <p:sldId id="326" r:id="rId23"/>
    <p:sldId id="327" r:id="rId24"/>
    <p:sldId id="337" r:id="rId25"/>
    <p:sldId id="338" r:id="rId26"/>
    <p:sldId id="276" r:id="rId27"/>
    <p:sldId id="277" r:id="rId28"/>
    <p:sldId id="328" r:id="rId29"/>
    <p:sldId id="330" r:id="rId30"/>
    <p:sldId id="329" r:id="rId31"/>
    <p:sldId id="278" r:id="rId32"/>
    <p:sldId id="279" r:id="rId33"/>
    <p:sldId id="280" r:id="rId34"/>
    <p:sldId id="281" r:id="rId35"/>
    <p:sldId id="320" r:id="rId36"/>
    <p:sldId id="282" r:id="rId37"/>
    <p:sldId id="284" r:id="rId38"/>
    <p:sldId id="285" r:id="rId39"/>
    <p:sldId id="339" r:id="rId40"/>
    <p:sldId id="322" r:id="rId41"/>
    <p:sldId id="323" r:id="rId42"/>
    <p:sldId id="325" r:id="rId43"/>
    <p:sldId id="324" r:id="rId44"/>
    <p:sldId id="286" r:id="rId45"/>
    <p:sldId id="287" r:id="rId46"/>
    <p:sldId id="288" r:id="rId47"/>
    <p:sldId id="289" r:id="rId48"/>
    <p:sldId id="290" r:id="rId49"/>
    <p:sldId id="321" r:id="rId50"/>
    <p:sldId id="291" r:id="rId51"/>
    <p:sldId id="292" r:id="rId52"/>
    <p:sldId id="293" r:id="rId53"/>
    <p:sldId id="294" r:id="rId54"/>
    <p:sldId id="296" r:id="rId55"/>
    <p:sldId id="297" r:id="rId56"/>
    <p:sldId id="299" r:id="rId57"/>
    <p:sldId id="300" r:id="rId58"/>
    <p:sldId id="301" r:id="rId59"/>
    <p:sldId id="333" r:id="rId60"/>
    <p:sldId id="33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autoAdjust="0"/>
    <p:restoredTop sz="93412" autoAdjust="0"/>
  </p:normalViewPr>
  <p:slideViewPr>
    <p:cSldViewPr snapToGrid="0">
      <p:cViewPr>
        <p:scale>
          <a:sx n="108" d="100"/>
          <a:sy n="108" d="100"/>
        </p:scale>
        <p:origin x="-80" y="1688"/>
      </p:cViewPr>
      <p:guideLst>
        <p:guide orient="horz" pos="2160"/>
        <p:guide pos="3840"/>
      </p:guideLst>
    </p:cSldViewPr>
  </p:slideViewPr>
  <p:outlineViewPr>
    <p:cViewPr>
      <p:scale>
        <a:sx n="33" d="100"/>
        <a:sy n="33" d="100"/>
      </p:scale>
      <p:origin x="0" y="242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image" Target="../media/image3.png"/><Relationship Id="rId2" Type="http://schemas.openxmlformats.org/officeDocument/2006/relationships/image" Target="../media/image4.png"/></Relationships>
</file>

<file path=ppt/diagrams/_rels/data5.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1.svg"/><Relationship Id="rId1" Type="http://schemas.openxmlformats.org/officeDocument/2006/relationships/image" Target="../media/image10.png"/><Relationship Id="rId2" Type="http://schemas.openxmlformats.org/officeDocument/2006/relationships/image" Target="../media/image11.svg"/><Relationship Id="rId3" Type="http://schemas.openxmlformats.org/officeDocument/2006/relationships/image" Target="../media/image11.png"/><Relationship Id="rId4" Type="http://schemas.openxmlformats.org/officeDocument/2006/relationships/image" Target="../media/image13.svg"/><Relationship Id="rId5" Type="http://schemas.openxmlformats.org/officeDocument/2006/relationships/image" Target="../media/image12.png"/><Relationship Id="rId6" Type="http://schemas.openxmlformats.org/officeDocument/2006/relationships/image" Target="../media/image15.svg"/><Relationship Id="rId7" Type="http://schemas.openxmlformats.org/officeDocument/2006/relationships/image" Target="../media/image13.png"/><Relationship Id="rId8" Type="http://schemas.openxmlformats.org/officeDocument/2006/relationships/image" Target="../media/image17.svg"/><Relationship Id="rId9" Type="http://schemas.openxmlformats.org/officeDocument/2006/relationships/image" Target="../media/image14.png"/><Relationship Id="rId10"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image" Target="../media/image3.png"/><Relationship Id="rId2"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1.svg"/><Relationship Id="rId1" Type="http://schemas.openxmlformats.org/officeDocument/2006/relationships/image" Target="../media/image10.png"/><Relationship Id="rId2" Type="http://schemas.openxmlformats.org/officeDocument/2006/relationships/image" Target="../media/image11.svg"/><Relationship Id="rId3" Type="http://schemas.openxmlformats.org/officeDocument/2006/relationships/image" Target="../media/image11.png"/><Relationship Id="rId4" Type="http://schemas.openxmlformats.org/officeDocument/2006/relationships/image" Target="../media/image13.svg"/><Relationship Id="rId5" Type="http://schemas.openxmlformats.org/officeDocument/2006/relationships/image" Target="../media/image12.png"/><Relationship Id="rId6" Type="http://schemas.openxmlformats.org/officeDocument/2006/relationships/image" Target="../media/image15.svg"/><Relationship Id="rId7" Type="http://schemas.openxmlformats.org/officeDocument/2006/relationships/image" Target="../media/image13.png"/><Relationship Id="rId8" Type="http://schemas.openxmlformats.org/officeDocument/2006/relationships/image" Target="../media/image17.svg"/><Relationship Id="rId9" Type="http://schemas.openxmlformats.org/officeDocument/2006/relationships/image" Target="../media/image14.png"/><Relationship Id="rId10"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4A2A1-7B22-D445-8C58-88F42C0CDC0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s-MX"/>
        </a:p>
      </dgm:t>
    </dgm:pt>
    <dgm:pt modelId="{4AB5CDA9-B1CB-9840-A072-103FB20A8275}">
      <dgm:prSet phldrT="[Texto]"/>
      <dgm:spPr/>
      <dgm:t>
        <a:bodyPr/>
        <a:lstStyle/>
        <a:p>
          <a:pPr>
            <a:lnSpc>
              <a:spcPct val="100000"/>
            </a:lnSpc>
            <a:defRPr b="1"/>
          </a:pPr>
          <a:r>
            <a:rPr lang="es-MX" dirty="0"/>
            <a:t>Languages</a:t>
          </a:r>
        </a:p>
      </dgm:t>
    </dgm:pt>
    <dgm:pt modelId="{0A3859E6-AE46-EB40-AC2E-A0689A5783FA}" type="parTrans" cxnId="{EBE93197-5F00-2448-AAD4-DD46636D0A54}">
      <dgm:prSet/>
      <dgm:spPr/>
      <dgm:t>
        <a:bodyPr/>
        <a:lstStyle/>
        <a:p>
          <a:endParaRPr lang="es-MX"/>
        </a:p>
      </dgm:t>
    </dgm:pt>
    <dgm:pt modelId="{5C5D1AC1-E01E-D549-8E2D-D0736F697617}" type="sibTrans" cxnId="{EBE93197-5F00-2448-AAD4-DD46636D0A54}">
      <dgm:prSet/>
      <dgm:spPr/>
      <dgm:t>
        <a:bodyPr/>
        <a:lstStyle/>
        <a:p>
          <a:endParaRPr lang="es-MX"/>
        </a:p>
      </dgm:t>
    </dgm:pt>
    <dgm:pt modelId="{B789B941-48AD-9141-9F28-8E359DEADBF2}">
      <dgm:prSet phldrT="[Texto]"/>
      <dgm:spPr/>
      <dgm:t>
        <a:bodyPr/>
        <a:lstStyle/>
        <a:p>
          <a:pPr>
            <a:lnSpc>
              <a:spcPct val="100000"/>
            </a:lnSpc>
          </a:pPr>
          <a:r>
            <a:rPr lang="en-US" dirty="0"/>
            <a:t>18,000 bilingual students</a:t>
          </a:r>
          <a:endParaRPr lang="es-MX" dirty="0"/>
        </a:p>
      </dgm:t>
    </dgm:pt>
    <dgm:pt modelId="{31558E00-B0E5-A840-8DE1-24EDDDE07F98}" type="parTrans" cxnId="{D197AD16-8CB9-0242-AEA1-1D2B3A16C85F}">
      <dgm:prSet/>
      <dgm:spPr/>
      <dgm:t>
        <a:bodyPr/>
        <a:lstStyle/>
        <a:p>
          <a:endParaRPr lang="es-MX"/>
        </a:p>
      </dgm:t>
    </dgm:pt>
    <dgm:pt modelId="{D792C891-B165-354A-B64D-D8E8DF065A72}" type="sibTrans" cxnId="{D197AD16-8CB9-0242-AEA1-1D2B3A16C85F}">
      <dgm:prSet/>
      <dgm:spPr/>
      <dgm:t>
        <a:bodyPr/>
        <a:lstStyle/>
        <a:p>
          <a:endParaRPr lang="es-MX"/>
        </a:p>
      </dgm:t>
    </dgm:pt>
    <dgm:pt modelId="{4099E2BF-BCE1-B140-AA66-0F46C3D1A411}">
      <dgm:prSet phldrT="[Texto]"/>
      <dgm:spPr/>
      <dgm:t>
        <a:bodyPr/>
        <a:lstStyle/>
        <a:p>
          <a:pPr>
            <a:lnSpc>
              <a:spcPct val="100000"/>
            </a:lnSpc>
            <a:defRPr b="1"/>
          </a:pPr>
          <a:r>
            <a:rPr lang="es-ES" dirty="0" err="1"/>
            <a:t>Students</a:t>
          </a:r>
          <a:endParaRPr lang="es-MX" dirty="0"/>
        </a:p>
      </dgm:t>
    </dgm:pt>
    <dgm:pt modelId="{DC6EFBD8-666B-6E47-9F5D-98F1B0E35AE3}" type="parTrans" cxnId="{8E85ACD8-D123-0447-8448-CDC6C180BA55}">
      <dgm:prSet/>
      <dgm:spPr/>
      <dgm:t>
        <a:bodyPr/>
        <a:lstStyle/>
        <a:p>
          <a:endParaRPr lang="es-MX"/>
        </a:p>
      </dgm:t>
    </dgm:pt>
    <dgm:pt modelId="{92956B5E-F880-F14F-A511-3F79983395E0}" type="sibTrans" cxnId="{8E85ACD8-D123-0447-8448-CDC6C180BA55}">
      <dgm:prSet/>
      <dgm:spPr/>
      <dgm:t>
        <a:bodyPr/>
        <a:lstStyle/>
        <a:p>
          <a:endParaRPr lang="es-MX"/>
        </a:p>
      </dgm:t>
    </dgm:pt>
    <dgm:pt modelId="{E2C9CCA7-D16D-574D-90E8-E819647CA8B3}">
      <dgm:prSet/>
      <dgm:spPr/>
      <dgm:t>
        <a:bodyPr/>
        <a:lstStyle/>
        <a:p>
          <a:pPr>
            <a:lnSpc>
              <a:spcPct val="100000"/>
            </a:lnSpc>
          </a:pPr>
          <a:r>
            <a:rPr lang="en-US" dirty="0"/>
            <a:t>33 elementary schools</a:t>
          </a:r>
        </a:p>
      </dgm:t>
    </dgm:pt>
    <dgm:pt modelId="{7F21568C-5E6C-3143-AD34-EEC1BCC069E8}" type="parTrans" cxnId="{2F87826E-6E44-2046-8FB5-A7768AD6B7A1}">
      <dgm:prSet/>
      <dgm:spPr/>
      <dgm:t>
        <a:bodyPr/>
        <a:lstStyle/>
        <a:p>
          <a:endParaRPr lang="es-MX"/>
        </a:p>
      </dgm:t>
    </dgm:pt>
    <dgm:pt modelId="{D2BF32B3-495F-0147-936F-2EC08C812175}" type="sibTrans" cxnId="{2F87826E-6E44-2046-8FB5-A7768AD6B7A1}">
      <dgm:prSet/>
      <dgm:spPr/>
      <dgm:t>
        <a:bodyPr/>
        <a:lstStyle/>
        <a:p>
          <a:endParaRPr lang="es-MX"/>
        </a:p>
      </dgm:t>
    </dgm:pt>
    <dgm:pt modelId="{286E1272-F8BA-1D4D-B85B-5DE5D5169F17}">
      <dgm:prSet/>
      <dgm:spPr/>
      <dgm:t>
        <a:bodyPr/>
        <a:lstStyle/>
        <a:p>
          <a:pPr>
            <a:lnSpc>
              <a:spcPct val="100000"/>
            </a:lnSpc>
          </a:pPr>
          <a:r>
            <a:rPr lang="en-US" dirty="0"/>
            <a:t>13 middle schools</a:t>
          </a:r>
        </a:p>
      </dgm:t>
    </dgm:pt>
    <dgm:pt modelId="{A800BDC6-DA74-F04D-8956-00B7782DE3CE}" type="parTrans" cxnId="{08482077-695D-3443-A474-6B0942690DCA}">
      <dgm:prSet/>
      <dgm:spPr/>
      <dgm:t>
        <a:bodyPr/>
        <a:lstStyle/>
        <a:p>
          <a:endParaRPr lang="es-MX"/>
        </a:p>
      </dgm:t>
    </dgm:pt>
    <dgm:pt modelId="{F355586D-F810-2941-BF7D-EC1EB48A0B28}" type="sibTrans" cxnId="{08482077-695D-3443-A474-6B0942690DCA}">
      <dgm:prSet/>
      <dgm:spPr/>
      <dgm:t>
        <a:bodyPr/>
        <a:lstStyle/>
        <a:p>
          <a:endParaRPr lang="es-MX"/>
        </a:p>
      </dgm:t>
    </dgm:pt>
    <dgm:pt modelId="{8D56269C-55FE-0748-9814-4F711A04AEE2}">
      <dgm:prSet/>
      <dgm:spPr/>
      <dgm:t>
        <a:bodyPr/>
        <a:lstStyle/>
        <a:p>
          <a:pPr>
            <a:lnSpc>
              <a:spcPct val="100000"/>
            </a:lnSpc>
          </a:pPr>
          <a:r>
            <a:rPr lang="en-US"/>
            <a:t>9 high schools</a:t>
          </a:r>
          <a:endParaRPr lang="en-US" dirty="0"/>
        </a:p>
      </dgm:t>
    </dgm:pt>
    <dgm:pt modelId="{80E192E9-D75A-BA4E-9982-D5A9EABAAD67}" type="parTrans" cxnId="{9039D780-30D1-6942-BA7F-018A7B8755ED}">
      <dgm:prSet/>
      <dgm:spPr/>
      <dgm:t>
        <a:bodyPr/>
        <a:lstStyle/>
        <a:p>
          <a:endParaRPr lang="es-MX"/>
        </a:p>
      </dgm:t>
    </dgm:pt>
    <dgm:pt modelId="{2CBA194F-745E-4342-833C-3DA73753DC21}" type="sibTrans" cxnId="{9039D780-30D1-6942-BA7F-018A7B8755ED}">
      <dgm:prSet/>
      <dgm:spPr/>
      <dgm:t>
        <a:bodyPr/>
        <a:lstStyle/>
        <a:p>
          <a:endParaRPr lang="es-MX"/>
        </a:p>
      </dgm:t>
    </dgm:pt>
    <dgm:pt modelId="{4A009C8D-BAD6-ED42-9C16-40345DBB0FEC}">
      <dgm:prSet/>
      <dgm:spPr/>
      <dgm:t>
        <a:bodyPr/>
        <a:lstStyle/>
        <a:p>
          <a:pPr>
            <a:lnSpc>
              <a:spcPct val="100000"/>
            </a:lnSpc>
          </a:pPr>
          <a:r>
            <a:rPr lang="en-US" dirty="0"/>
            <a:t>2 alternative schools</a:t>
          </a:r>
        </a:p>
      </dgm:t>
    </dgm:pt>
    <dgm:pt modelId="{7C85A05F-2D0B-5340-8889-6063864BEB5C}" type="parTrans" cxnId="{22EA2D9A-E561-244A-9575-D91BF7DC7786}">
      <dgm:prSet/>
      <dgm:spPr/>
      <dgm:t>
        <a:bodyPr/>
        <a:lstStyle/>
        <a:p>
          <a:endParaRPr lang="es-MX"/>
        </a:p>
      </dgm:t>
    </dgm:pt>
    <dgm:pt modelId="{7DBD5AB2-6BAE-894E-B338-922933573070}" type="sibTrans" cxnId="{22EA2D9A-E561-244A-9575-D91BF7DC7786}">
      <dgm:prSet/>
      <dgm:spPr/>
      <dgm:t>
        <a:bodyPr/>
        <a:lstStyle/>
        <a:p>
          <a:endParaRPr lang="es-MX"/>
        </a:p>
      </dgm:t>
    </dgm:pt>
    <dgm:pt modelId="{D9543F60-F505-D841-8985-C95A56075043}">
      <dgm:prSet/>
      <dgm:spPr/>
      <dgm:t>
        <a:bodyPr/>
        <a:lstStyle/>
        <a:p>
          <a:pPr>
            <a:lnSpc>
              <a:spcPct val="100000"/>
            </a:lnSpc>
          </a:pPr>
          <a:r>
            <a:rPr lang="en-US"/>
            <a:t>9 charter schools </a:t>
          </a:r>
          <a:endParaRPr lang="en-US" dirty="0"/>
        </a:p>
      </dgm:t>
    </dgm:pt>
    <dgm:pt modelId="{A1D36A7C-37AD-6F41-A694-A6F0B9FBDBC6}" type="parTrans" cxnId="{B696C919-49F9-8A46-9CB9-5BCE4E8DDEF9}">
      <dgm:prSet/>
      <dgm:spPr/>
      <dgm:t>
        <a:bodyPr/>
        <a:lstStyle/>
        <a:p>
          <a:endParaRPr lang="es-MX"/>
        </a:p>
      </dgm:t>
    </dgm:pt>
    <dgm:pt modelId="{E6239420-281C-A749-88DF-4ED72A0A1AC6}" type="sibTrans" cxnId="{B696C919-49F9-8A46-9CB9-5BCE4E8DDEF9}">
      <dgm:prSet/>
      <dgm:spPr/>
      <dgm:t>
        <a:bodyPr/>
        <a:lstStyle/>
        <a:p>
          <a:endParaRPr lang="es-MX"/>
        </a:p>
      </dgm:t>
    </dgm:pt>
    <dgm:pt modelId="{6ED27E8F-276B-D146-8D3D-443B60F72AA2}">
      <dgm:prSet/>
      <dgm:spPr/>
      <dgm:t>
        <a:bodyPr/>
        <a:lstStyle/>
        <a:p>
          <a:pPr>
            <a:lnSpc>
              <a:spcPct val="100000"/>
            </a:lnSpc>
            <a:defRPr b="1"/>
          </a:pPr>
          <a:r>
            <a:rPr lang="en-US" dirty="0"/>
            <a:t>Ethnic makeup </a:t>
          </a:r>
        </a:p>
      </dgm:t>
    </dgm:pt>
    <dgm:pt modelId="{1B6633AF-1FD0-204B-B59B-C05806C4D0C1}" type="parTrans" cxnId="{21ABE5F9-D8B8-5B49-8D4E-FC2C16178B54}">
      <dgm:prSet/>
      <dgm:spPr/>
      <dgm:t>
        <a:bodyPr/>
        <a:lstStyle/>
        <a:p>
          <a:endParaRPr lang="es-MX"/>
        </a:p>
      </dgm:t>
    </dgm:pt>
    <dgm:pt modelId="{E01ED7AB-5971-DC43-8B20-9C06B8D1329E}" type="sibTrans" cxnId="{21ABE5F9-D8B8-5B49-8D4E-FC2C16178B54}">
      <dgm:prSet/>
      <dgm:spPr/>
      <dgm:t>
        <a:bodyPr/>
        <a:lstStyle/>
        <a:p>
          <a:endParaRPr lang="es-MX"/>
        </a:p>
      </dgm:t>
    </dgm:pt>
    <dgm:pt modelId="{A9B9BF2E-2942-CD4F-AB86-A517715B639A}">
      <dgm:prSet/>
      <dgm:spPr/>
      <dgm:t>
        <a:bodyPr/>
        <a:lstStyle/>
        <a:p>
          <a:pPr>
            <a:lnSpc>
              <a:spcPct val="100000"/>
            </a:lnSpc>
          </a:pPr>
          <a:r>
            <a:rPr lang="en-US" dirty="0"/>
            <a:t>2% Asian </a:t>
          </a:r>
        </a:p>
      </dgm:t>
    </dgm:pt>
    <dgm:pt modelId="{1098E0CD-2F46-A045-B512-C6FA82E14685}" type="parTrans" cxnId="{3C746C10-0782-B04D-8DB6-B3B0DF453A94}">
      <dgm:prSet/>
      <dgm:spPr/>
      <dgm:t>
        <a:bodyPr/>
        <a:lstStyle/>
        <a:p>
          <a:endParaRPr lang="es-MX"/>
        </a:p>
      </dgm:t>
    </dgm:pt>
    <dgm:pt modelId="{1DB402EB-CEEB-044B-AE3C-A7D236C74234}" type="sibTrans" cxnId="{3C746C10-0782-B04D-8DB6-B3B0DF453A94}">
      <dgm:prSet/>
      <dgm:spPr/>
      <dgm:t>
        <a:bodyPr/>
        <a:lstStyle/>
        <a:p>
          <a:endParaRPr lang="es-MX"/>
        </a:p>
      </dgm:t>
    </dgm:pt>
    <dgm:pt modelId="{9E7C2972-B456-184B-8C19-F90335E1D720}">
      <dgm:prSet/>
      <dgm:spPr/>
      <dgm:t>
        <a:bodyPr/>
        <a:lstStyle/>
        <a:p>
          <a:pPr>
            <a:lnSpc>
              <a:spcPct val="100000"/>
            </a:lnSpc>
          </a:pPr>
          <a:r>
            <a:rPr lang="en-US"/>
            <a:t>3% Native American </a:t>
          </a:r>
          <a:endParaRPr lang="en-US" dirty="0"/>
        </a:p>
      </dgm:t>
    </dgm:pt>
    <dgm:pt modelId="{DB689FC8-C5CF-A442-B7F3-BA17CB6FEFAA}" type="parTrans" cxnId="{91787271-F35F-0342-B548-6E618C426AAC}">
      <dgm:prSet/>
      <dgm:spPr/>
      <dgm:t>
        <a:bodyPr/>
        <a:lstStyle/>
        <a:p>
          <a:endParaRPr lang="es-MX"/>
        </a:p>
      </dgm:t>
    </dgm:pt>
    <dgm:pt modelId="{66BBAB97-810F-0244-A4CE-1D596C2C6DFA}" type="sibTrans" cxnId="{91787271-F35F-0342-B548-6E618C426AAC}">
      <dgm:prSet/>
      <dgm:spPr/>
      <dgm:t>
        <a:bodyPr/>
        <a:lstStyle/>
        <a:p>
          <a:endParaRPr lang="es-MX"/>
        </a:p>
      </dgm:t>
    </dgm:pt>
    <dgm:pt modelId="{E7016B14-4018-084C-86F9-B9941D3763F1}">
      <dgm:prSet/>
      <dgm:spPr/>
      <dgm:t>
        <a:bodyPr/>
        <a:lstStyle/>
        <a:p>
          <a:pPr>
            <a:lnSpc>
              <a:spcPct val="100000"/>
            </a:lnSpc>
          </a:pPr>
          <a:r>
            <a:rPr lang="en-US"/>
            <a:t>14% Caucasian </a:t>
          </a:r>
          <a:endParaRPr lang="en-US" dirty="0"/>
        </a:p>
      </dgm:t>
    </dgm:pt>
    <dgm:pt modelId="{990C59DF-18AD-E644-A74C-C2EE874574A1}" type="parTrans" cxnId="{CA90C14A-42EF-0C4E-9FD7-1433B2FEF612}">
      <dgm:prSet/>
      <dgm:spPr/>
      <dgm:t>
        <a:bodyPr/>
        <a:lstStyle/>
        <a:p>
          <a:endParaRPr lang="es-MX"/>
        </a:p>
      </dgm:t>
    </dgm:pt>
    <dgm:pt modelId="{7679AE9B-B33C-AC42-A78F-3E00F43BF270}" type="sibTrans" cxnId="{CA90C14A-42EF-0C4E-9FD7-1433B2FEF612}">
      <dgm:prSet/>
      <dgm:spPr/>
      <dgm:t>
        <a:bodyPr/>
        <a:lstStyle/>
        <a:p>
          <a:endParaRPr lang="es-MX"/>
        </a:p>
      </dgm:t>
    </dgm:pt>
    <dgm:pt modelId="{AA24AE3B-71D3-A840-BEB9-B7F1C69122D7}">
      <dgm:prSet/>
      <dgm:spPr/>
      <dgm:t>
        <a:bodyPr/>
        <a:lstStyle/>
        <a:p>
          <a:pPr>
            <a:lnSpc>
              <a:spcPct val="100000"/>
            </a:lnSpc>
          </a:pPr>
          <a:r>
            <a:rPr lang="en-US" dirty="0"/>
            <a:t>22% African American </a:t>
          </a:r>
        </a:p>
      </dgm:t>
    </dgm:pt>
    <dgm:pt modelId="{526ED363-31E4-8B4D-8384-1C0256324E51}" type="parTrans" cxnId="{84EFAA03-8A19-AB4B-B81B-47F2718E50C7}">
      <dgm:prSet/>
      <dgm:spPr/>
      <dgm:t>
        <a:bodyPr/>
        <a:lstStyle/>
        <a:p>
          <a:endParaRPr lang="es-MX"/>
        </a:p>
      </dgm:t>
    </dgm:pt>
    <dgm:pt modelId="{C957A03D-D098-3E4F-BEC3-2E065436CC71}" type="sibTrans" cxnId="{84EFAA03-8A19-AB4B-B81B-47F2718E50C7}">
      <dgm:prSet/>
      <dgm:spPr/>
      <dgm:t>
        <a:bodyPr/>
        <a:lstStyle/>
        <a:p>
          <a:endParaRPr lang="es-MX"/>
        </a:p>
      </dgm:t>
    </dgm:pt>
    <dgm:pt modelId="{E8D8DBB5-D023-8C4F-BEEF-E0B8BACBB40C}">
      <dgm:prSet/>
      <dgm:spPr/>
      <dgm:t>
        <a:bodyPr/>
        <a:lstStyle/>
        <a:p>
          <a:pPr>
            <a:lnSpc>
              <a:spcPct val="100000"/>
            </a:lnSpc>
          </a:pPr>
          <a:r>
            <a:rPr lang="en-US"/>
            <a:t>54% Hispanic </a:t>
          </a:r>
          <a:endParaRPr lang="en-US" dirty="0"/>
        </a:p>
      </dgm:t>
    </dgm:pt>
    <dgm:pt modelId="{66F4BAAD-8022-5A4D-87D5-1C3357029B5B}" type="parTrans" cxnId="{8CF2AD82-2D5B-AC44-83F8-89D5040E2E94}">
      <dgm:prSet/>
      <dgm:spPr/>
      <dgm:t>
        <a:bodyPr/>
        <a:lstStyle/>
        <a:p>
          <a:endParaRPr lang="es-MX"/>
        </a:p>
      </dgm:t>
    </dgm:pt>
    <dgm:pt modelId="{A9BA4BF1-B9FB-F547-A351-DFB05DACD688}" type="sibTrans" cxnId="{8CF2AD82-2D5B-AC44-83F8-89D5040E2E94}">
      <dgm:prSet/>
      <dgm:spPr/>
      <dgm:t>
        <a:bodyPr/>
        <a:lstStyle/>
        <a:p>
          <a:endParaRPr lang="es-MX"/>
        </a:p>
      </dgm:t>
    </dgm:pt>
    <dgm:pt modelId="{EB5416D7-74AB-DF48-AEF5-0244F5E0BE86}">
      <dgm:prSet/>
      <dgm:spPr/>
      <dgm:t>
        <a:bodyPr/>
        <a:lstStyle/>
        <a:p>
          <a:pPr>
            <a:lnSpc>
              <a:spcPct val="100000"/>
            </a:lnSpc>
          </a:pPr>
          <a:r>
            <a:rPr lang="en-US"/>
            <a:t>.2% Hawaiian/Pacific Islander</a:t>
          </a:r>
          <a:endParaRPr lang="en-US" dirty="0"/>
        </a:p>
      </dgm:t>
    </dgm:pt>
    <dgm:pt modelId="{CF27FB15-A25A-3242-A1D2-5A8E975848DA}" type="parTrans" cxnId="{34E9B8BA-7203-3F49-AD28-C4C830280180}">
      <dgm:prSet/>
      <dgm:spPr/>
      <dgm:t>
        <a:bodyPr/>
        <a:lstStyle/>
        <a:p>
          <a:endParaRPr lang="es-MX"/>
        </a:p>
      </dgm:t>
    </dgm:pt>
    <dgm:pt modelId="{45F92E9F-44EE-554B-A564-BA6890B22BA5}" type="sibTrans" cxnId="{34E9B8BA-7203-3F49-AD28-C4C830280180}">
      <dgm:prSet/>
      <dgm:spPr/>
      <dgm:t>
        <a:bodyPr/>
        <a:lstStyle/>
        <a:p>
          <a:endParaRPr lang="es-MX"/>
        </a:p>
      </dgm:t>
    </dgm:pt>
    <dgm:pt modelId="{F93C6F46-4583-EC42-AC5A-55ADB07EB7EE}">
      <dgm:prSet/>
      <dgm:spPr/>
      <dgm:t>
        <a:bodyPr/>
        <a:lstStyle/>
        <a:p>
          <a:pPr>
            <a:lnSpc>
              <a:spcPct val="100000"/>
            </a:lnSpc>
          </a:pPr>
          <a:r>
            <a:rPr lang="en-US"/>
            <a:t>5% Multiracial </a:t>
          </a:r>
          <a:endParaRPr lang="en-US" dirty="0"/>
        </a:p>
      </dgm:t>
    </dgm:pt>
    <dgm:pt modelId="{7248B2F9-2459-6B4B-871F-76A2C337F03C}" type="parTrans" cxnId="{006AEF41-9924-2248-8F0D-741FB68196AD}">
      <dgm:prSet/>
      <dgm:spPr/>
      <dgm:t>
        <a:bodyPr/>
        <a:lstStyle/>
        <a:p>
          <a:endParaRPr lang="es-MX"/>
        </a:p>
      </dgm:t>
    </dgm:pt>
    <dgm:pt modelId="{28CDC84D-3977-C34B-B5DF-4A1D4A37046F}" type="sibTrans" cxnId="{006AEF41-9924-2248-8F0D-741FB68196AD}">
      <dgm:prSet/>
      <dgm:spPr/>
      <dgm:t>
        <a:bodyPr/>
        <a:lstStyle/>
        <a:p>
          <a:endParaRPr lang="es-MX"/>
        </a:p>
      </dgm:t>
    </dgm:pt>
    <dgm:pt modelId="{D53EC26B-EFD9-E341-8079-D7AA44EB3FDF}">
      <dgm:prSet/>
      <dgm:spPr/>
      <dgm:t>
        <a:bodyPr/>
        <a:lstStyle/>
        <a:p>
          <a:pPr>
            <a:lnSpc>
              <a:spcPct val="100000"/>
            </a:lnSpc>
            <a:defRPr b="1"/>
          </a:pPr>
          <a:r>
            <a:rPr lang="en-US" dirty="0"/>
            <a:t>Schools</a:t>
          </a:r>
        </a:p>
      </dgm:t>
    </dgm:pt>
    <dgm:pt modelId="{79586819-F341-DE4C-B26D-9A97B357D7DD}" type="parTrans" cxnId="{3AF9BAEC-38D3-704E-AE8F-D74C61C5A245}">
      <dgm:prSet/>
      <dgm:spPr/>
      <dgm:t>
        <a:bodyPr/>
        <a:lstStyle/>
        <a:p>
          <a:endParaRPr lang="es-MX"/>
        </a:p>
      </dgm:t>
    </dgm:pt>
    <dgm:pt modelId="{49587494-E1C1-7441-8E7B-7DC9CA66CD45}" type="sibTrans" cxnId="{3AF9BAEC-38D3-704E-AE8F-D74C61C5A245}">
      <dgm:prSet/>
      <dgm:spPr/>
      <dgm:t>
        <a:bodyPr/>
        <a:lstStyle/>
        <a:p>
          <a:endParaRPr lang="es-MX"/>
        </a:p>
      </dgm:t>
    </dgm:pt>
    <dgm:pt modelId="{D15B4F64-D304-A54F-9485-42451D6CCAEF}">
      <dgm:prSet/>
      <dgm:spPr/>
      <dgm:t>
        <a:bodyPr/>
        <a:lstStyle/>
        <a:p>
          <a:pPr>
            <a:lnSpc>
              <a:spcPct val="100000"/>
            </a:lnSpc>
          </a:pPr>
          <a:r>
            <a:rPr lang="en-US" dirty="0"/>
            <a:t>Languages spoken at home</a:t>
          </a:r>
        </a:p>
      </dgm:t>
    </dgm:pt>
    <dgm:pt modelId="{B7FFFFD8-26BA-DC43-90AD-37D8A0CE50A8}" type="parTrans" cxnId="{B14631EE-5475-404B-BFEC-EA1DACEB2D7A}">
      <dgm:prSet/>
      <dgm:spPr/>
      <dgm:t>
        <a:bodyPr/>
        <a:lstStyle/>
        <a:p>
          <a:endParaRPr lang="es-MX"/>
        </a:p>
      </dgm:t>
    </dgm:pt>
    <dgm:pt modelId="{88BB068F-A695-D54A-8E9D-967E872FC4F5}" type="sibTrans" cxnId="{B14631EE-5475-404B-BFEC-EA1DACEB2D7A}">
      <dgm:prSet/>
      <dgm:spPr/>
      <dgm:t>
        <a:bodyPr/>
        <a:lstStyle/>
        <a:p>
          <a:endParaRPr lang="es-MX"/>
        </a:p>
      </dgm:t>
    </dgm:pt>
    <dgm:pt modelId="{17381620-E4F2-8B4D-9215-4737AC15A0D4}">
      <dgm:prSet/>
      <dgm:spPr/>
      <dgm:t>
        <a:bodyPr/>
        <a:lstStyle/>
        <a:p>
          <a:r>
            <a:rPr lang="en-US"/>
            <a:t>English 59%</a:t>
          </a:r>
          <a:endParaRPr lang="en-US" dirty="0"/>
        </a:p>
      </dgm:t>
    </dgm:pt>
    <dgm:pt modelId="{0C0BF9F8-0470-7844-98A6-CF9AEEF508E1}" type="parTrans" cxnId="{DECE7ADC-8A6E-D84E-B3FE-B9CD10F7FAA1}">
      <dgm:prSet/>
      <dgm:spPr/>
      <dgm:t>
        <a:bodyPr/>
        <a:lstStyle/>
        <a:p>
          <a:endParaRPr lang="es-MX"/>
        </a:p>
      </dgm:t>
    </dgm:pt>
    <dgm:pt modelId="{9302CB36-8B34-9943-AFFB-902AB88F6639}" type="sibTrans" cxnId="{DECE7ADC-8A6E-D84E-B3FE-B9CD10F7FAA1}">
      <dgm:prSet/>
      <dgm:spPr/>
      <dgm:t>
        <a:bodyPr/>
        <a:lstStyle/>
        <a:p>
          <a:endParaRPr lang="es-MX"/>
        </a:p>
      </dgm:t>
    </dgm:pt>
    <dgm:pt modelId="{01D5EF60-77C9-5649-B06B-9FF182E351EE}">
      <dgm:prSet/>
      <dgm:spPr/>
      <dgm:t>
        <a:bodyPr/>
        <a:lstStyle/>
        <a:p>
          <a:r>
            <a:rPr lang="en-US"/>
            <a:t>Spanish 39%</a:t>
          </a:r>
          <a:endParaRPr lang="en-US" dirty="0"/>
        </a:p>
      </dgm:t>
    </dgm:pt>
    <dgm:pt modelId="{B6FC3AE9-8A43-AC46-B9FC-EFCBABA361B1}" type="parTrans" cxnId="{D2BDB0E9-43CA-E542-A22B-46C9F3854D30}">
      <dgm:prSet/>
      <dgm:spPr/>
      <dgm:t>
        <a:bodyPr/>
        <a:lstStyle/>
        <a:p>
          <a:endParaRPr lang="es-MX"/>
        </a:p>
      </dgm:t>
    </dgm:pt>
    <dgm:pt modelId="{1FC90601-C923-DB46-8F32-646A0368070D}" type="sibTrans" cxnId="{D2BDB0E9-43CA-E542-A22B-46C9F3854D30}">
      <dgm:prSet/>
      <dgm:spPr/>
      <dgm:t>
        <a:bodyPr/>
        <a:lstStyle/>
        <a:p>
          <a:endParaRPr lang="es-MX"/>
        </a:p>
      </dgm:t>
    </dgm:pt>
    <dgm:pt modelId="{3A1E7FA4-CF91-2948-946E-0329A42B59BC}">
      <dgm:prSet/>
      <dgm:spPr/>
      <dgm:t>
        <a:bodyPr/>
        <a:lstStyle/>
        <a:p>
          <a:r>
            <a:rPr lang="en-US" dirty="0"/>
            <a:t>Other 2%</a:t>
          </a:r>
        </a:p>
      </dgm:t>
    </dgm:pt>
    <dgm:pt modelId="{A50C76E4-3114-7541-B8E1-E80EDA21F3A1}" type="parTrans" cxnId="{4F2E5064-E66F-174D-A018-02381139BDDE}">
      <dgm:prSet/>
      <dgm:spPr/>
      <dgm:t>
        <a:bodyPr/>
        <a:lstStyle/>
        <a:p>
          <a:endParaRPr lang="es-MX"/>
        </a:p>
      </dgm:t>
    </dgm:pt>
    <dgm:pt modelId="{72ACA0B5-F480-D44D-9316-E12A371ABBC6}" type="sibTrans" cxnId="{4F2E5064-E66F-174D-A018-02381139BDDE}">
      <dgm:prSet/>
      <dgm:spPr/>
      <dgm:t>
        <a:bodyPr/>
        <a:lstStyle/>
        <a:p>
          <a:endParaRPr lang="es-MX"/>
        </a:p>
      </dgm:t>
    </dgm:pt>
    <dgm:pt modelId="{351B3A78-A768-B146-BD72-1D9AAA9D824D}">
      <dgm:prSet phldrT="[Texto]"/>
      <dgm:spPr/>
      <dgm:t>
        <a:bodyPr/>
        <a:lstStyle/>
        <a:p>
          <a:pPr>
            <a:lnSpc>
              <a:spcPct val="100000"/>
            </a:lnSpc>
          </a:pPr>
          <a:r>
            <a:rPr lang="en-US" dirty="0"/>
            <a:t>13,000 ELL</a:t>
          </a:r>
          <a:endParaRPr lang="es-MX" dirty="0"/>
        </a:p>
      </dgm:t>
    </dgm:pt>
    <dgm:pt modelId="{2C45F1D9-837A-E64B-AA4C-AB984D4C94F4}" type="parTrans" cxnId="{9695357A-2A83-7D47-9C52-9082942D839F}">
      <dgm:prSet/>
      <dgm:spPr/>
      <dgm:t>
        <a:bodyPr/>
        <a:lstStyle/>
        <a:p>
          <a:endParaRPr lang="es-MX"/>
        </a:p>
      </dgm:t>
    </dgm:pt>
    <dgm:pt modelId="{BDC07EED-24AE-6C41-A10E-EC733A2B4678}" type="sibTrans" cxnId="{9695357A-2A83-7D47-9C52-9082942D839F}">
      <dgm:prSet/>
      <dgm:spPr/>
      <dgm:t>
        <a:bodyPr/>
        <a:lstStyle/>
        <a:p>
          <a:endParaRPr lang="es-MX"/>
        </a:p>
      </dgm:t>
    </dgm:pt>
    <dgm:pt modelId="{1D5C9302-60A3-C54A-AE01-3859302C11A2}">
      <dgm:prSet phldrT="[Texto]"/>
      <dgm:spPr/>
      <dgm:t>
        <a:bodyPr/>
        <a:lstStyle/>
        <a:p>
          <a:pPr>
            <a:lnSpc>
              <a:spcPct val="100000"/>
            </a:lnSpc>
          </a:pPr>
          <a:r>
            <a:rPr lang="en-US" dirty="0"/>
            <a:t>Special education students: 5,517 </a:t>
          </a:r>
          <a:endParaRPr lang="es-MX" dirty="0"/>
        </a:p>
      </dgm:t>
    </dgm:pt>
    <dgm:pt modelId="{0CAA57F7-A8F1-4E41-BBF9-C6817A58577D}" type="parTrans" cxnId="{119F0F96-6167-214E-AFBE-82BD8D780358}">
      <dgm:prSet/>
      <dgm:spPr/>
      <dgm:t>
        <a:bodyPr/>
        <a:lstStyle/>
        <a:p>
          <a:endParaRPr lang="es-MX"/>
        </a:p>
      </dgm:t>
    </dgm:pt>
    <dgm:pt modelId="{677EEB62-C332-544F-87FC-AF7B8E2CFA1F}" type="sibTrans" cxnId="{119F0F96-6167-214E-AFBE-82BD8D780358}">
      <dgm:prSet/>
      <dgm:spPr/>
      <dgm:t>
        <a:bodyPr/>
        <a:lstStyle/>
        <a:p>
          <a:endParaRPr lang="es-MX"/>
        </a:p>
      </dgm:t>
    </dgm:pt>
    <dgm:pt modelId="{32584848-CF6C-2148-AEB5-7FD6906522A9}">
      <dgm:prSet/>
      <dgm:spPr/>
      <dgm:t>
        <a:bodyPr/>
        <a:lstStyle/>
        <a:p>
          <a:pPr>
            <a:lnSpc>
              <a:spcPct val="100000"/>
            </a:lnSpc>
          </a:pPr>
          <a:r>
            <a:rPr lang="en-US" dirty="0"/>
            <a:t>Economically disadvantaged students: 83%</a:t>
          </a:r>
        </a:p>
      </dgm:t>
    </dgm:pt>
    <dgm:pt modelId="{4CF9BE2B-8F5A-9C45-946C-DD6C2B26AA4E}" type="parTrans" cxnId="{DCBCF365-FC36-9143-A47D-CE2BD80D8C59}">
      <dgm:prSet/>
      <dgm:spPr/>
      <dgm:t>
        <a:bodyPr/>
        <a:lstStyle/>
        <a:p>
          <a:endParaRPr lang="es-MX"/>
        </a:p>
      </dgm:t>
    </dgm:pt>
    <dgm:pt modelId="{81567C0E-22D3-8C40-9D1F-62FC12A73BC6}" type="sibTrans" cxnId="{DCBCF365-FC36-9143-A47D-CE2BD80D8C59}">
      <dgm:prSet/>
      <dgm:spPr/>
      <dgm:t>
        <a:bodyPr/>
        <a:lstStyle/>
        <a:p>
          <a:endParaRPr lang="es-MX"/>
        </a:p>
      </dgm:t>
    </dgm:pt>
    <dgm:pt modelId="{4127A2C8-0E92-414F-8C15-9369F755C9CC}">
      <dgm:prSet/>
      <dgm:spPr/>
      <dgm:t>
        <a:bodyPr/>
        <a:lstStyle/>
        <a:p>
          <a:pPr>
            <a:lnSpc>
              <a:spcPct val="100000"/>
            </a:lnSpc>
          </a:pPr>
          <a:r>
            <a:rPr lang="en-US" dirty="0"/>
            <a:t>Homeless students: 3,068</a:t>
          </a:r>
        </a:p>
      </dgm:t>
    </dgm:pt>
    <dgm:pt modelId="{592BAD82-EAC1-9546-A1F8-925BF7F641A5}" type="parTrans" cxnId="{91AAE408-0F4E-3D49-813E-7A7CF06027C7}">
      <dgm:prSet/>
      <dgm:spPr/>
      <dgm:t>
        <a:bodyPr/>
        <a:lstStyle/>
        <a:p>
          <a:endParaRPr lang="es-MX"/>
        </a:p>
      </dgm:t>
    </dgm:pt>
    <dgm:pt modelId="{9ECE6AD0-8D43-2D45-BAF4-6DF1D7636146}" type="sibTrans" cxnId="{91AAE408-0F4E-3D49-813E-7A7CF06027C7}">
      <dgm:prSet/>
      <dgm:spPr/>
      <dgm:t>
        <a:bodyPr/>
        <a:lstStyle/>
        <a:p>
          <a:endParaRPr lang="es-MX"/>
        </a:p>
      </dgm:t>
    </dgm:pt>
    <dgm:pt modelId="{EC29CF02-A41E-4060-8E88-9A85FAC84F65}" type="pres">
      <dgm:prSet presAssocID="{1AE4A2A1-7B22-D445-8C58-88F42C0CDC06}" presName="root" presStyleCnt="0">
        <dgm:presLayoutVars>
          <dgm:dir/>
          <dgm:resizeHandles val="exact"/>
        </dgm:presLayoutVars>
      </dgm:prSet>
      <dgm:spPr/>
      <dgm:t>
        <a:bodyPr/>
        <a:lstStyle/>
        <a:p>
          <a:endParaRPr lang="en-US"/>
        </a:p>
      </dgm:t>
    </dgm:pt>
    <dgm:pt modelId="{62C11F0C-0E10-4797-9389-BC4AAC446DD8}" type="pres">
      <dgm:prSet presAssocID="{D53EC26B-EFD9-E341-8079-D7AA44EB3FDF}" presName="compNode" presStyleCnt="0"/>
      <dgm:spPr/>
    </dgm:pt>
    <dgm:pt modelId="{7F3B505E-F8F6-4E98-AD91-F51E296A7EA6}" type="pres">
      <dgm:prSet presAssocID="{D53EC26B-EFD9-E341-8079-D7AA44EB3FDF}" presName="iconRect" presStyleLbl="node1" presStyleIdx="0" presStyleCnt="4"/>
      <dgm:spPr>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Books"/>
        </a:ext>
      </dgm:extLst>
    </dgm:pt>
    <dgm:pt modelId="{12FC106D-80B6-4BF9-B5A4-9294B51B8C90}" type="pres">
      <dgm:prSet presAssocID="{D53EC26B-EFD9-E341-8079-D7AA44EB3FDF}" presName="iconSpace" presStyleCnt="0"/>
      <dgm:spPr/>
    </dgm:pt>
    <dgm:pt modelId="{0A66578C-41A5-4B4B-97BC-9E57CA30E021}" type="pres">
      <dgm:prSet presAssocID="{D53EC26B-EFD9-E341-8079-D7AA44EB3FDF}" presName="parTx" presStyleLbl="revTx" presStyleIdx="0" presStyleCnt="8">
        <dgm:presLayoutVars>
          <dgm:chMax val="0"/>
          <dgm:chPref val="0"/>
        </dgm:presLayoutVars>
      </dgm:prSet>
      <dgm:spPr/>
      <dgm:t>
        <a:bodyPr/>
        <a:lstStyle/>
        <a:p>
          <a:endParaRPr lang="en-US"/>
        </a:p>
      </dgm:t>
    </dgm:pt>
    <dgm:pt modelId="{69A18BFC-7E4E-4B9D-9B9A-4C789C2A9062}" type="pres">
      <dgm:prSet presAssocID="{D53EC26B-EFD9-E341-8079-D7AA44EB3FDF}" presName="txSpace" presStyleCnt="0"/>
      <dgm:spPr/>
    </dgm:pt>
    <dgm:pt modelId="{9B5249A1-C7F9-40B5-9D09-651E61B4E19C}" type="pres">
      <dgm:prSet presAssocID="{D53EC26B-EFD9-E341-8079-D7AA44EB3FDF}" presName="desTx" presStyleLbl="revTx" presStyleIdx="1" presStyleCnt="8">
        <dgm:presLayoutVars/>
      </dgm:prSet>
      <dgm:spPr/>
      <dgm:t>
        <a:bodyPr/>
        <a:lstStyle/>
        <a:p>
          <a:endParaRPr lang="en-US"/>
        </a:p>
      </dgm:t>
    </dgm:pt>
    <dgm:pt modelId="{81BF21FC-D9B7-47C4-A80E-2C02532A195B}" type="pres">
      <dgm:prSet presAssocID="{49587494-E1C1-7441-8E7B-7DC9CA66CD45}" presName="sibTrans" presStyleCnt="0"/>
      <dgm:spPr/>
    </dgm:pt>
    <dgm:pt modelId="{7E0B6681-4E1C-4710-A92B-25CF1CA580DF}" type="pres">
      <dgm:prSet presAssocID="{6ED27E8F-276B-D146-8D3D-443B60F72AA2}" presName="compNode" presStyleCnt="0"/>
      <dgm:spPr/>
    </dgm:pt>
    <dgm:pt modelId="{960A01D3-91A3-4F7A-88D0-98CF4949B063}" type="pres">
      <dgm:prSet presAssocID="{6ED27E8F-276B-D146-8D3D-443B60F72AA2}" presName="iconRect" presStyleLbl="node1" presStyleIdx="1" presStyleCnt="4"/>
      <dgm:spPr>
        <a:blipFill rotWithShape="1">
          <a:blip xmlns:r="http://schemas.openxmlformats.org/officeDocument/2006/relationships" r:embed="rId2"/>
          <a:srcRect/>
          <a:stretch>
            <a:fillRect/>
          </a:stretch>
        </a:blipFill>
        <a:ln>
          <a:noFill/>
        </a:ln>
      </dgm:spPr>
      <dgm:extLst>
        <a:ext uri="{E40237B7-FDA0-4F09-8148-C483321AD2D9}">
          <dgm14:cNvPr xmlns:dgm14="http://schemas.microsoft.com/office/drawing/2010/diagram" id="0" name="" descr="Braille"/>
        </a:ext>
      </dgm:extLst>
    </dgm:pt>
    <dgm:pt modelId="{64810BD1-6C13-4E3B-8F4B-96D5C32F45F5}" type="pres">
      <dgm:prSet presAssocID="{6ED27E8F-276B-D146-8D3D-443B60F72AA2}" presName="iconSpace" presStyleCnt="0"/>
      <dgm:spPr/>
    </dgm:pt>
    <dgm:pt modelId="{83B9A31E-A62F-42E5-B48F-61C653C1DF01}" type="pres">
      <dgm:prSet presAssocID="{6ED27E8F-276B-D146-8D3D-443B60F72AA2}" presName="parTx" presStyleLbl="revTx" presStyleIdx="2" presStyleCnt="8">
        <dgm:presLayoutVars>
          <dgm:chMax val="0"/>
          <dgm:chPref val="0"/>
        </dgm:presLayoutVars>
      </dgm:prSet>
      <dgm:spPr/>
      <dgm:t>
        <a:bodyPr/>
        <a:lstStyle/>
        <a:p>
          <a:endParaRPr lang="en-US"/>
        </a:p>
      </dgm:t>
    </dgm:pt>
    <dgm:pt modelId="{09D7DC86-69B2-4869-8DED-5760238CB908}" type="pres">
      <dgm:prSet presAssocID="{6ED27E8F-276B-D146-8D3D-443B60F72AA2}" presName="txSpace" presStyleCnt="0"/>
      <dgm:spPr/>
    </dgm:pt>
    <dgm:pt modelId="{83A220F9-ADDB-4FD9-8B31-139BC9E4AE36}" type="pres">
      <dgm:prSet presAssocID="{6ED27E8F-276B-D146-8D3D-443B60F72AA2}" presName="desTx" presStyleLbl="revTx" presStyleIdx="3" presStyleCnt="8">
        <dgm:presLayoutVars/>
      </dgm:prSet>
      <dgm:spPr/>
      <dgm:t>
        <a:bodyPr/>
        <a:lstStyle/>
        <a:p>
          <a:endParaRPr lang="en-US"/>
        </a:p>
      </dgm:t>
    </dgm:pt>
    <dgm:pt modelId="{9247F45A-B75B-47A3-8E7C-E4E4DB49B78F}" type="pres">
      <dgm:prSet presAssocID="{E01ED7AB-5971-DC43-8B20-9C06B8D1329E}" presName="sibTrans" presStyleCnt="0"/>
      <dgm:spPr/>
    </dgm:pt>
    <dgm:pt modelId="{66859480-66C6-4FDB-B993-BDE66594E2C2}" type="pres">
      <dgm:prSet presAssocID="{4AB5CDA9-B1CB-9840-A072-103FB20A8275}" presName="compNode" presStyleCnt="0"/>
      <dgm:spPr/>
    </dgm:pt>
    <dgm:pt modelId="{B2998318-7FBB-4F3A-AC86-FD2992451AEA}" type="pres">
      <dgm:prSet presAssocID="{4AB5CDA9-B1CB-9840-A072-103FB20A8275}" presName="iconRect" presStyleLbl="node1" presStyleIdx="2" presStyleCnt="4"/>
      <dgm:spPr>
        <a:blipFill rotWithShape="1">
          <a:blip xmlns:r="http://schemas.openxmlformats.org/officeDocument/2006/relationships" r:embed="rId3"/>
          <a:srcRect/>
          <a:stretch>
            <a:fillRect t="-19000" b="-19000"/>
          </a:stretch>
        </a:blipFill>
        <a:ln>
          <a:noFill/>
        </a:ln>
      </dgm:spPr>
      <dgm:extLst>
        <a:ext uri="{E40237B7-FDA0-4F09-8148-C483321AD2D9}">
          <dgm14:cNvPr xmlns:dgm14="http://schemas.microsoft.com/office/drawing/2010/diagram" id="0" name="" descr="Japanese Dolls"/>
        </a:ext>
      </dgm:extLst>
    </dgm:pt>
    <dgm:pt modelId="{4C2AD523-9A2D-4114-8C9C-93F22D012C4D}" type="pres">
      <dgm:prSet presAssocID="{4AB5CDA9-B1CB-9840-A072-103FB20A8275}" presName="iconSpace" presStyleCnt="0"/>
      <dgm:spPr/>
    </dgm:pt>
    <dgm:pt modelId="{A2CE1328-BB69-4C0A-8CC3-46C27B0A69F9}" type="pres">
      <dgm:prSet presAssocID="{4AB5CDA9-B1CB-9840-A072-103FB20A8275}" presName="parTx" presStyleLbl="revTx" presStyleIdx="4" presStyleCnt="8">
        <dgm:presLayoutVars>
          <dgm:chMax val="0"/>
          <dgm:chPref val="0"/>
        </dgm:presLayoutVars>
      </dgm:prSet>
      <dgm:spPr/>
      <dgm:t>
        <a:bodyPr/>
        <a:lstStyle/>
        <a:p>
          <a:endParaRPr lang="en-US"/>
        </a:p>
      </dgm:t>
    </dgm:pt>
    <dgm:pt modelId="{D5AC06CF-26F9-49A3-B460-F551ED0613C5}" type="pres">
      <dgm:prSet presAssocID="{4AB5CDA9-B1CB-9840-A072-103FB20A8275}" presName="txSpace" presStyleCnt="0"/>
      <dgm:spPr/>
    </dgm:pt>
    <dgm:pt modelId="{EDDA8F60-067C-4710-BE41-8283E22122EF}" type="pres">
      <dgm:prSet presAssocID="{4AB5CDA9-B1CB-9840-A072-103FB20A8275}" presName="desTx" presStyleLbl="revTx" presStyleIdx="5" presStyleCnt="8">
        <dgm:presLayoutVars/>
      </dgm:prSet>
      <dgm:spPr/>
      <dgm:t>
        <a:bodyPr/>
        <a:lstStyle/>
        <a:p>
          <a:endParaRPr lang="en-US"/>
        </a:p>
      </dgm:t>
    </dgm:pt>
    <dgm:pt modelId="{E0B85A36-0EE6-4E11-9BEB-C7667AB79265}" type="pres">
      <dgm:prSet presAssocID="{5C5D1AC1-E01E-D549-8E2D-D0736F697617}" presName="sibTrans" presStyleCnt="0"/>
      <dgm:spPr/>
    </dgm:pt>
    <dgm:pt modelId="{842CE733-3ABE-4A8A-8560-17DB29B583E4}" type="pres">
      <dgm:prSet presAssocID="{4099E2BF-BCE1-B140-AA66-0F46C3D1A411}" presName="compNode" presStyleCnt="0"/>
      <dgm:spPr/>
    </dgm:pt>
    <dgm:pt modelId="{C25922D2-279B-46E4-994C-DE9AF6F624D7}" type="pres">
      <dgm:prSet presAssocID="{4099E2BF-BCE1-B140-AA66-0F46C3D1A411}" presName="iconRect" presStyleLbl="node1" presStyleIdx="3" presStyleCnt="4"/>
      <dgm:spPr>
        <a:blipFill rotWithShape="1">
          <a:blip xmlns:r="http://schemas.openxmlformats.org/officeDocument/2006/relationships" r:embed="rId4"/>
          <a:srcRect/>
          <a:stretch>
            <a:fillRect/>
          </a:stretch>
        </a:blipFill>
        <a:ln>
          <a:noFill/>
        </a:ln>
      </dgm:spPr>
      <dgm:extLst>
        <a:ext uri="{E40237B7-FDA0-4F09-8148-C483321AD2D9}">
          <dgm14:cNvPr xmlns:dgm14="http://schemas.microsoft.com/office/drawing/2010/diagram" id="0" name="" descr="Schoolhouse"/>
        </a:ext>
      </dgm:extLst>
    </dgm:pt>
    <dgm:pt modelId="{81090239-548D-4C2D-9F97-1E25B72B48BD}" type="pres">
      <dgm:prSet presAssocID="{4099E2BF-BCE1-B140-AA66-0F46C3D1A411}" presName="iconSpace" presStyleCnt="0"/>
      <dgm:spPr/>
    </dgm:pt>
    <dgm:pt modelId="{1379FD95-3651-4BBE-A2D7-8726CE0A1819}" type="pres">
      <dgm:prSet presAssocID="{4099E2BF-BCE1-B140-AA66-0F46C3D1A411}" presName="parTx" presStyleLbl="revTx" presStyleIdx="6" presStyleCnt="8">
        <dgm:presLayoutVars>
          <dgm:chMax val="0"/>
          <dgm:chPref val="0"/>
        </dgm:presLayoutVars>
      </dgm:prSet>
      <dgm:spPr/>
      <dgm:t>
        <a:bodyPr/>
        <a:lstStyle/>
        <a:p>
          <a:endParaRPr lang="en-US"/>
        </a:p>
      </dgm:t>
    </dgm:pt>
    <dgm:pt modelId="{ADCE3FF8-3A22-46E5-A949-452D2385A4AF}" type="pres">
      <dgm:prSet presAssocID="{4099E2BF-BCE1-B140-AA66-0F46C3D1A411}" presName="txSpace" presStyleCnt="0"/>
      <dgm:spPr/>
    </dgm:pt>
    <dgm:pt modelId="{D0204A44-7399-4B9B-A4A4-7FA06FFEFB4A}" type="pres">
      <dgm:prSet presAssocID="{4099E2BF-BCE1-B140-AA66-0F46C3D1A411}" presName="desTx" presStyleLbl="revTx" presStyleIdx="7" presStyleCnt="8">
        <dgm:presLayoutVars/>
      </dgm:prSet>
      <dgm:spPr/>
      <dgm:t>
        <a:bodyPr/>
        <a:lstStyle/>
        <a:p>
          <a:endParaRPr lang="en-US"/>
        </a:p>
      </dgm:t>
    </dgm:pt>
  </dgm:ptLst>
  <dgm:cxnLst>
    <dgm:cxn modelId="{9695357A-2A83-7D47-9C52-9082942D839F}" srcId="{4AB5CDA9-B1CB-9840-A072-103FB20A8275}" destId="{351B3A78-A768-B146-BD72-1D9AAA9D824D}" srcOrd="1" destOrd="0" parTransId="{2C45F1D9-837A-E64B-AA4C-AB984D4C94F4}" sibTransId="{BDC07EED-24AE-6C41-A10E-EC733A2B4678}"/>
    <dgm:cxn modelId="{0F07C511-7946-4745-A367-E761327E03B2}" type="presOf" srcId="{1AE4A2A1-7B22-D445-8C58-88F42C0CDC06}" destId="{EC29CF02-A41E-4060-8E88-9A85FAC84F65}" srcOrd="0" destOrd="0" presId="urn:microsoft.com/office/officeart/2018/2/layout/IconLabelDescriptionList"/>
    <dgm:cxn modelId="{3AF9BAEC-38D3-704E-AE8F-D74C61C5A245}" srcId="{1AE4A2A1-7B22-D445-8C58-88F42C0CDC06}" destId="{D53EC26B-EFD9-E341-8079-D7AA44EB3FDF}" srcOrd="0" destOrd="0" parTransId="{79586819-F341-DE4C-B26D-9A97B357D7DD}" sibTransId="{49587494-E1C1-7441-8E7B-7DC9CA66CD45}"/>
    <dgm:cxn modelId="{0070D1B1-4A6E-C542-B0C3-7AF666B1CF3B}" type="presOf" srcId="{A9B9BF2E-2942-CD4F-AB86-A517715B639A}" destId="{83A220F9-ADDB-4FD9-8B31-139BC9E4AE36}" srcOrd="0" destOrd="0" presId="urn:microsoft.com/office/officeart/2018/2/layout/IconLabelDescriptionList"/>
    <dgm:cxn modelId="{DCBCF365-FC36-9143-A47D-CE2BD80D8C59}" srcId="{4099E2BF-BCE1-B140-AA66-0F46C3D1A411}" destId="{32584848-CF6C-2148-AEB5-7FD6906522A9}" srcOrd="1" destOrd="0" parTransId="{4CF9BE2B-8F5A-9C45-946C-DD6C2B26AA4E}" sibTransId="{81567C0E-22D3-8C40-9D1F-62FC12A73BC6}"/>
    <dgm:cxn modelId="{8E7554CF-C5E8-1047-9D97-1ACA16EC9E27}" type="presOf" srcId="{D9543F60-F505-D841-8985-C95A56075043}" destId="{9B5249A1-C7F9-40B5-9D09-651E61B4E19C}" srcOrd="0" destOrd="4" presId="urn:microsoft.com/office/officeart/2018/2/layout/IconLabelDescriptionList"/>
    <dgm:cxn modelId="{4F2E5064-E66F-174D-A018-02381139BDDE}" srcId="{D15B4F64-D304-A54F-9485-42451D6CCAEF}" destId="{3A1E7FA4-CF91-2948-946E-0329A42B59BC}" srcOrd="2" destOrd="0" parTransId="{A50C76E4-3114-7541-B8E1-E80EDA21F3A1}" sibTransId="{72ACA0B5-F480-D44D-9316-E12A371ABBC6}"/>
    <dgm:cxn modelId="{84EFAA03-8A19-AB4B-B81B-47F2718E50C7}" srcId="{6ED27E8F-276B-D146-8D3D-443B60F72AA2}" destId="{AA24AE3B-71D3-A840-BEB9-B7F1C69122D7}" srcOrd="3" destOrd="0" parTransId="{526ED363-31E4-8B4D-8384-1C0256324E51}" sibTransId="{C957A03D-D098-3E4F-BEC3-2E065436CC71}"/>
    <dgm:cxn modelId="{D02231CE-7564-474F-BBEC-C88FB7299067}" type="presOf" srcId="{351B3A78-A768-B146-BD72-1D9AAA9D824D}" destId="{EDDA8F60-067C-4710-BE41-8283E22122EF}" srcOrd="0" destOrd="1" presId="urn:microsoft.com/office/officeart/2018/2/layout/IconLabelDescriptionList"/>
    <dgm:cxn modelId="{2A714426-BB36-CF40-B0D1-3EEFC661E890}" type="presOf" srcId="{4127A2C8-0E92-414F-8C15-9369F755C9CC}" destId="{D0204A44-7399-4B9B-A4A4-7FA06FFEFB4A}" srcOrd="0" destOrd="2" presId="urn:microsoft.com/office/officeart/2018/2/layout/IconLabelDescriptionList"/>
    <dgm:cxn modelId="{B14631EE-5475-404B-BFEC-EA1DACEB2D7A}" srcId="{4AB5CDA9-B1CB-9840-A072-103FB20A8275}" destId="{D15B4F64-D304-A54F-9485-42451D6CCAEF}" srcOrd="2" destOrd="0" parTransId="{B7FFFFD8-26BA-DC43-90AD-37D8A0CE50A8}" sibTransId="{88BB068F-A695-D54A-8E9D-967E872FC4F5}"/>
    <dgm:cxn modelId="{8CF2AD82-2D5B-AC44-83F8-89D5040E2E94}" srcId="{6ED27E8F-276B-D146-8D3D-443B60F72AA2}" destId="{E8D8DBB5-D023-8C4F-BEEF-E0B8BACBB40C}" srcOrd="4" destOrd="0" parTransId="{66F4BAAD-8022-5A4D-87D5-1C3357029B5B}" sibTransId="{A9BA4BF1-B9FB-F547-A351-DFB05DACD688}"/>
    <dgm:cxn modelId="{4BF23A76-7FA7-B04F-AF3B-3D61A0F52634}" type="presOf" srcId="{F93C6F46-4583-EC42-AC5A-55ADB07EB7EE}" destId="{83A220F9-ADDB-4FD9-8B31-139BC9E4AE36}" srcOrd="0" destOrd="6" presId="urn:microsoft.com/office/officeart/2018/2/layout/IconLabelDescriptionList"/>
    <dgm:cxn modelId="{DECE7ADC-8A6E-D84E-B3FE-B9CD10F7FAA1}" srcId="{D15B4F64-D304-A54F-9485-42451D6CCAEF}" destId="{17381620-E4F2-8B4D-9215-4737AC15A0D4}" srcOrd="0" destOrd="0" parTransId="{0C0BF9F8-0470-7844-98A6-CF9AEEF508E1}" sibTransId="{9302CB36-8B34-9943-AFFB-902AB88F6639}"/>
    <dgm:cxn modelId="{87E881A1-F1D5-7946-9226-DDA4DF1F5A5E}" type="presOf" srcId="{4AB5CDA9-B1CB-9840-A072-103FB20A8275}" destId="{A2CE1328-BB69-4C0A-8CC3-46C27B0A69F9}" srcOrd="0" destOrd="0" presId="urn:microsoft.com/office/officeart/2018/2/layout/IconLabelDescriptionList"/>
    <dgm:cxn modelId="{2DB522AB-25A8-2747-B9A3-566404B41801}" type="presOf" srcId="{17381620-E4F2-8B4D-9215-4737AC15A0D4}" destId="{EDDA8F60-067C-4710-BE41-8283E22122EF}" srcOrd="0" destOrd="3" presId="urn:microsoft.com/office/officeart/2018/2/layout/IconLabelDescriptionList"/>
    <dgm:cxn modelId="{BF49549B-F33F-B94E-B7D8-16A90FBD8841}" type="presOf" srcId="{AA24AE3B-71D3-A840-BEB9-B7F1C69122D7}" destId="{83A220F9-ADDB-4FD9-8B31-139BC9E4AE36}" srcOrd="0" destOrd="3" presId="urn:microsoft.com/office/officeart/2018/2/layout/IconLabelDescriptionList"/>
    <dgm:cxn modelId="{D197AD16-8CB9-0242-AEA1-1D2B3A16C85F}" srcId="{4AB5CDA9-B1CB-9840-A072-103FB20A8275}" destId="{B789B941-48AD-9141-9F28-8E359DEADBF2}" srcOrd="0" destOrd="0" parTransId="{31558E00-B0E5-A840-8DE1-24EDDDE07F98}" sibTransId="{D792C891-B165-354A-B64D-D8E8DF065A72}"/>
    <dgm:cxn modelId="{D2BDB0E9-43CA-E542-A22B-46C9F3854D30}" srcId="{D15B4F64-D304-A54F-9485-42451D6CCAEF}" destId="{01D5EF60-77C9-5649-B06B-9FF182E351EE}" srcOrd="1" destOrd="0" parTransId="{B6FC3AE9-8A43-AC46-B9FC-EFCBABA361B1}" sibTransId="{1FC90601-C923-DB46-8F32-646A0368070D}"/>
    <dgm:cxn modelId="{14EF38E3-DC2F-754A-B305-9DA188775F3D}" type="presOf" srcId="{1D5C9302-60A3-C54A-AE01-3859302C11A2}" destId="{D0204A44-7399-4B9B-A4A4-7FA06FFEFB4A}" srcOrd="0" destOrd="0" presId="urn:microsoft.com/office/officeart/2018/2/layout/IconLabelDescriptionList"/>
    <dgm:cxn modelId="{CA90C14A-42EF-0C4E-9FD7-1433B2FEF612}" srcId="{6ED27E8F-276B-D146-8D3D-443B60F72AA2}" destId="{E7016B14-4018-084C-86F9-B9941D3763F1}" srcOrd="2" destOrd="0" parTransId="{990C59DF-18AD-E644-A74C-C2EE874574A1}" sibTransId="{7679AE9B-B33C-AC42-A78F-3E00F43BF270}"/>
    <dgm:cxn modelId="{9039D780-30D1-6942-BA7F-018A7B8755ED}" srcId="{D53EC26B-EFD9-E341-8079-D7AA44EB3FDF}" destId="{8D56269C-55FE-0748-9814-4F711A04AEE2}" srcOrd="2" destOrd="0" parTransId="{80E192E9-D75A-BA4E-9982-D5A9EABAAD67}" sibTransId="{2CBA194F-745E-4342-833C-3DA73753DC21}"/>
    <dgm:cxn modelId="{670D79FA-B494-5E4A-A7AF-3808FAC983F0}" type="presOf" srcId="{6ED27E8F-276B-D146-8D3D-443B60F72AA2}" destId="{83B9A31E-A62F-42E5-B48F-61C653C1DF01}" srcOrd="0" destOrd="0" presId="urn:microsoft.com/office/officeart/2018/2/layout/IconLabelDescriptionList"/>
    <dgm:cxn modelId="{EBE93197-5F00-2448-AAD4-DD46636D0A54}" srcId="{1AE4A2A1-7B22-D445-8C58-88F42C0CDC06}" destId="{4AB5CDA9-B1CB-9840-A072-103FB20A8275}" srcOrd="2" destOrd="0" parTransId="{0A3859E6-AE46-EB40-AC2E-A0689A5783FA}" sibTransId="{5C5D1AC1-E01E-D549-8E2D-D0736F697617}"/>
    <dgm:cxn modelId="{8B68AF0F-D4C2-EC43-A7F1-3C534274B414}" type="presOf" srcId="{4A009C8D-BAD6-ED42-9C16-40345DBB0FEC}" destId="{9B5249A1-C7F9-40B5-9D09-651E61B4E19C}" srcOrd="0" destOrd="3" presId="urn:microsoft.com/office/officeart/2018/2/layout/IconLabelDescriptionList"/>
    <dgm:cxn modelId="{119F0F96-6167-214E-AFBE-82BD8D780358}" srcId="{4099E2BF-BCE1-B140-AA66-0F46C3D1A411}" destId="{1D5C9302-60A3-C54A-AE01-3859302C11A2}" srcOrd="0" destOrd="0" parTransId="{0CAA57F7-A8F1-4E41-BBF9-C6817A58577D}" sibTransId="{677EEB62-C332-544F-87FC-AF7B8E2CFA1F}"/>
    <dgm:cxn modelId="{8E85ACD8-D123-0447-8448-CDC6C180BA55}" srcId="{1AE4A2A1-7B22-D445-8C58-88F42C0CDC06}" destId="{4099E2BF-BCE1-B140-AA66-0F46C3D1A411}" srcOrd="3" destOrd="0" parTransId="{DC6EFBD8-666B-6E47-9F5D-98F1B0E35AE3}" sibTransId="{92956B5E-F880-F14F-A511-3F79983395E0}"/>
    <dgm:cxn modelId="{34E9B8BA-7203-3F49-AD28-C4C830280180}" srcId="{6ED27E8F-276B-D146-8D3D-443B60F72AA2}" destId="{EB5416D7-74AB-DF48-AEF5-0244F5E0BE86}" srcOrd="5" destOrd="0" parTransId="{CF27FB15-A25A-3242-A1D2-5A8E975848DA}" sibTransId="{45F92E9F-44EE-554B-A564-BA6890B22BA5}"/>
    <dgm:cxn modelId="{3C746C10-0782-B04D-8DB6-B3B0DF453A94}" srcId="{6ED27E8F-276B-D146-8D3D-443B60F72AA2}" destId="{A9B9BF2E-2942-CD4F-AB86-A517715B639A}" srcOrd="0" destOrd="0" parTransId="{1098E0CD-2F46-A045-B512-C6FA82E14685}" sibTransId="{1DB402EB-CEEB-044B-AE3C-A7D236C74234}"/>
    <dgm:cxn modelId="{694112BD-983E-F049-8827-E86F8BB482B0}" type="presOf" srcId="{01D5EF60-77C9-5649-B06B-9FF182E351EE}" destId="{EDDA8F60-067C-4710-BE41-8283E22122EF}" srcOrd="0" destOrd="4" presId="urn:microsoft.com/office/officeart/2018/2/layout/IconLabelDescriptionList"/>
    <dgm:cxn modelId="{61518C2B-1E86-7149-9953-F66C6FF920B1}" type="presOf" srcId="{EB5416D7-74AB-DF48-AEF5-0244F5E0BE86}" destId="{83A220F9-ADDB-4FD9-8B31-139BC9E4AE36}" srcOrd="0" destOrd="5" presId="urn:microsoft.com/office/officeart/2018/2/layout/IconLabelDescriptionList"/>
    <dgm:cxn modelId="{A4706079-A8EF-D340-A51D-582AE6D85D3B}" type="presOf" srcId="{B789B941-48AD-9141-9F28-8E359DEADBF2}" destId="{EDDA8F60-067C-4710-BE41-8283E22122EF}" srcOrd="0" destOrd="0" presId="urn:microsoft.com/office/officeart/2018/2/layout/IconLabelDescriptionList"/>
    <dgm:cxn modelId="{376D5766-005A-D843-918E-3FDF8916BD4C}" type="presOf" srcId="{D53EC26B-EFD9-E341-8079-D7AA44EB3FDF}" destId="{0A66578C-41A5-4B4B-97BC-9E57CA30E021}" srcOrd="0" destOrd="0" presId="urn:microsoft.com/office/officeart/2018/2/layout/IconLabelDescriptionList"/>
    <dgm:cxn modelId="{8834C07D-9726-7845-8EAB-D49B51203C91}" type="presOf" srcId="{32584848-CF6C-2148-AEB5-7FD6906522A9}" destId="{D0204A44-7399-4B9B-A4A4-7FA06FFEFB4A}" srcOrd="0" destOrd="1" presId="urn:microsoft.com/office/officeart/2018/2/layout/IconLabelDescriptionList"/>
    <dgm:cxn modelId="{91787271-F35F-0342-B548-6E618C426AAC}" srcId="{6ED27E8F-276B-D146-8D3D-443B60F72AA2}" destId="{9E7C2972-B456-184B-8C19-F90335E1D720}" srcOrd="1" destOrd="0" parTransId="{DB689FC8-C5CF-A442-B7F3-BA17CB6FEFAA}" sibTransId="{66BBAB97-810F-0244-A4CE-1D596C2C6DFA}"/>
    <dgm:cxn modelId="{7B72769B-853D-714F-830E-0A9314682986}" type="presOf" srcId="{4099E2BF-BCE1-B140-AA66-0F46C3D1A411}" destId="{1379FD95-3651-4BBE-A2D7-8726CE0A1819}" srcOrd="0" destOrd="0" presId="urn:microsoft.com/office/officeart/2018/2/layout/IconLabelDescriptionList"/>
    <dgm:cxn modelId="{801B5831-A94A-9D47-8EE8-7CFCC8A13026}" type="presOf" srcId="{286E1272-F8BA-1D4D-B85B-5DE5D5169F17}" destId="{9B5249A1-C7F9-40B5-9D09-651E61B4E19C}" srcOrd="0" destOrd="1" presId="urn:microsoft.com/office/officeart/2018/2/layout/IconLabelDescriptionList"/>
    <dgm:cxn modelId="{FFBF8130-E5AE-FA43-9346-A4B4F4CDD252}" type="presOf" srcId="{E8D8DBB5-D023-8C4F-BEEF-E0B8BACBB40C}" destId="{83A220F9-ADDB-4FD9-8B31-139BC9E4AE36}" srcOrd="0" destOrd="4" presId="urn:microsoft.com/office/officeart/2018/2/layout/IconLabelDescriptionList"/>
    <dgm:cxn modelId="{5B3F0FC5-7ABC-7147-879A-41C3522FB88F}" type="presOf" srcId="{3A1E7FA4-CF91-2948-946E-0329A42B59BC}" destId="{EDDA8F60-067C-4710-BE41-8283E22122EF}" srcOrd="0" destOrd="5" presId="urn:microsoft.com/office/officeart/2018/2/layout/IconLabelDescriptionList"/>
    <dgm:cxn modelId="{43F41597-2FC5-3141-AD4A-B5A60AF6CFE4}" type="presOf" srcId="{8D56269C-55FE-0748-9814-4F711A04AEE2}" destId="{9B5249A1-C7F9-40B5-9D09-651E61B4E19C}" srcOrd="0" destOrd="2" presId="urn:microsoft.com/office/officeart/2018/2/layout/IconLabelDescriptionList"/>
    <dgm:cxn modelId="{22EA2D9A-E561-244A-9575-D91BF7DC7786}" srcId="{D53EC26B-EFD9-E341-8079-D7AA44EB3FDF}" destId="{4A009C8D-BAD6-ED42-9C16-40345DBB0FEC}" srcOrd="3" destOrd="0" parTransId="{7C85A05F-2D0B-5340-8889-6063864BEB5C}" sibTransId="{7DBD5AB2-6BAE-894E-B338-922933573070}"/>
    <dgm:cxn modelId="{91AAE408-0F4E-3D49-813E-7A7CF06027C7}" srcId="{4099E2BF-BCE1-B140-AA66-0F46C3D1A411}" destId="{4127A2C8-0E92-414F-8C15-9369F755C9CC}" srcOrd="2" destOrd="0" parTransId="{592BAD82-EAC1-9546-A1F8-925BF7F641A5}" sibTransId="{9ECE6AD0-8D43-2D45-BAF4-6DF1D7636146}"/>
    <dgm:cxn modelId="{9AB403C8-AE6F-B149-A6F1-12E5836E13A1}" type="presOf" srcId="{9E7C2972-B456-184B-8C19-F90335E1D720}" destId="{83A220F9-ADDB-4FD9-8B31-139BC9E4AE36}" srcOrd="0" destOrd="1" presId="urn:microsoft.com/office/officeart/2018/2/layout/IconLabelDescriptionList"/>
    <dgm:cxn modelId="{B696C919-49F9-8A46-9CB9-5BCE4E8DDEF9}" srcId="{D53EC26B-EFD9-E341-8079-D7AA44EB3FDF}" destId="{D9543F60-F505-D841-8985-C95A56075043}" srcOrd="4" destOrd="0" parTransId="{A1D36A7C-37AD-6F41-A694-A6F0B9FBDBC6}" sibTransId="{E6239420-281C-A749-88DF-4ED72A0A1AC6}"/>
    <dgm:cxn modelId="{21ABE5F9-D8B8-5B49-8D4E-FC2C16178B54}" srcId="{1AE4A2A1-7B22-D445-8C58-88F42C0CDC06}" destId="{6ED27E8F-276B-D146-8D3D-443B60F72AA2}" srcOrd="1" destOrd="0" parTransId="{1B6633AF-1FD0-204B-B59B-C05806C4D0C1}" sibTransId="{E01ED7AB-5971-DC43-8B20-9C06B8D1329E}"/>
    <dgm:cxn modelId="{006AEF41-9924-2248-8F0D-741FB68196AD}" srcId="{6ED27E8F-276B-D146-8D3D-443B60F72AA2}" destId="{F93C6F46-4583-EC42-AC5A-55ADB07EB7EE}" srcOrd="6" destOrd="0" parTransId="{7248B2F9-2459-6B4B-871F-76A2C337F03C}" sibTransId="{28CDC84D-3977-C34B-B5DF-4A1D4A37046F}"/>
    <dgm:cxn modelId="{CECBD210-F94E-EA42-845C-284A1CB50766}" type="presOf" srcId="{E7016B14-4018-084C-86F9-B9941D3763F1}" destId="{83A220F9-ADDB-4FD9-8B31-139BC9E4AE36}" srcOrd="0" destOrd="2" presId="urn:microsoft.com/office/officeart/2018/2/layout/IconLabelDescriptionList"/>
    <dgm:cxn modelId="{08482077-695D-3443-A474-6B0942690DCA}" srcId="{D53EC26B-EFD9-E341-8079-D7AA44EB3FDF}" destId="{286E1272-F8BA-1D4D-B85B-5DE5D5169F17}" srcOrd="1" destOrd="0" parTransId="{A800BDC6-DA74-F04D-8956-00B7782DE3CE}" sibTransId="{F355586D-F810-2941-BF7D-EC1EB48A0B28}"/>
    <dgm:cxn modelId="{CF7D9C5D-81B6-C844-B637-A4AA7FBEB6A5}" type="presOf" srcId="{E2C9CCA7-D16D-574D-90E8-E819647CA8B3}" destId="{9B5249A1-C7F9-40B5-9D09-651E61B4E19C}" srcOrd="0" destOrd="0" presId="urn:microsoft.com/office/officeart/2018/2/layout/IconLabelDescriptionList"/>
    <dgm:cxn modelId="{B84607A5-7C01-B846-B101-EAA4E83D627D}" type="presOf" srcId="{D15B4F64-D304-A54F-9485-42451D6CCAEF}" destId="{EDDA8F60-067C-4710-BE41-8283E22122EF}" srcOrd="0" destOrd="2" presId="urn:microsoft.com/office/officeart/2018/2/layout/IconLabelDescriptionList"/>
    <dgm:cxn modelId="{2F87826E-6E44-2046-8FB5-A7768AD6B7A1}" srcId="{D53EC26B-EFD9-E341-8079-D7AA44EB3FDF}" destId="{E2C9CCA7-D16D-574D-90E8-E819647CA8B3}" srcOrd="0" destOrd="0" parTransId="{7F21568C-5E6C-3143-AD34-EEC1BCC069E8}" sibTransId="{D2BF32B3-495F-0147-936F-2EC08C812175}"/>
    <dgm:cxn modelId="{CC279638-42DF-7D41-BEA8-D772EEBF1E99}" type="presParOf" srcId="{EC29CF02-A41E-4060-8E88-9A85FAC84F65}" destId="{62C11F0C-0E10-4797-9389-BC4AAC446DD8}" srcOrd="0" destOrd="0" presId="urn:microsoft.com/office/officeart/2018/2/layout/IconLabelDescriptionList"/>
    <dgm:cxn modelId="{E26EFFBC-8783-0245-A4F6-5015DBAD1A56}" type="presParOf" srcId="{62C11F0C-0E10-4797-9389-BC4AAC446DD8}" destId="{7F3B505E-F8F6-4E98-AD91-F51E296A7EA6}" srcOrd="0" destOrd="0" presId="urn:microsoft.com/office/officeart/2018/2/layout/IconLabelDescriptionList"/>
    <dgm:cxn modelId="{9F6D14CB-07FE-1144-AC05-B93AD54F0138}" type="presParOf" srcId="{62C11F0C-0E10-4797-9389-BC4AAC446DD8}" destId="{12FC106D-80B6-4BF9-B5A4-9294B51B8C90}" srcOrd="1" destOrd="0" presId="urn:microsoft.com/office/officeart/2018/2/layout/IconLabelDescriptionList"/>
    <dgm:cxn modelId="{8FB28067-2F39-3A49-9F2A-FFE39C5E5804}" type="presParOf" srcId="{62C11F0C-0E10-4797-9389-BC4AAC446DD8}" destId="{0A66578C-41A5-4B4B-97BC-9E57CA30E021}" srcOrd="2" destOrd="0" presId="urn:microsoft.com/office/officeart/2018/2/layout/IconLabelDescriptionList"/>
    <dgm:cxn modelId="{66FEA775-507C-4842-AEBE-60931A1119B4}" type="presParOf" srcId="{62C11F0C-0E10-4797-9389-BC4AAC446DD8}" destId="{69A18BFC-7E4E-4B9D-9B9A-4C789C2A9062}" srcOrd="3" destOrd="0" presId="urn:microsoft.com/office/officeart/2018/2/layout/IconLabelDescriptionList"/>
    <dgm:cxn modelId="{C51E6EDD-E0D0-3640-89C4-D67A4619531A}" type="presParOf" srcId="{62C11F0C-0E10-4797-9389-BC4AAC446DD8}" destId="{9B5249A1-C7F9-40B5-9D09-651E61B4E19C}" srcOrd="4" destOrd="0" presId="urn:microsoft.com/office/officeart/2018/2/layout/IconLabelDescriptionList"/>
    <dgm:cxn modelId="{CFA93D20-FAF1-964A-A0DF-2B29AC84F49C}" type="presParOf" srcId="{EC29CF02-A41E-4060-8E88-9A85FAC84F65}" destId="{81BF21FC-D9B7-47C4-A80E-2C02532A195B}" srcOrd="1" destOrd="0" presId="urn:microsoft.com/office/officeart/2018/2/layout/IconLabelDescriptionList"/>
    <dgm:cxn modelId="{81C128C7-A848-AE49-B9C8-FE95E80971A1}" type="presParOf" srcId="{EC29CF02-A41E-4060-8E88-9A85FAC84F65}" destId="{7E0B6681-4E1C-4710-A92B-25CF1CA580DF}" srcOrd="2" destOrd="0" presId="urn:microsoft.com/office/officeart/2018/2/layout/IconLabelDescriptionList"/>
    <dgm:cxn modelId="{831892C5-BA58-DE45-9F83-15CAF5218692}" type="presParOf" srcId="{7E0B6681-4E1C-4710-A92B-25CF1CA580DF}" destId="{960A01D3-91A3-4F7A-88D0-98CF4949B063}" srcOrd="0" destOrd="0" presId="urn:microsoft.com/office/officeart/2018/2/layout/IconLabelDescriptionList"/>
    <dgm:cxn modelId="{FE12C914-8B21-A54F-85AB-0E30315CE030}" type="presParOf" srcId="{7E0B6681-4E1C-4710-A92B-25CF1CA580DF}" destId="{64810BD1-6C13-4E3B-8F4B-96D5C32F45F5}" srcOrd="1" destOrd="0" presId="urn:microsoft.com/office/officeart/2018/2/layout/IconLabelDescriptionList"/>
    <dgm:cxn modelId="{26865A5F-F7AA-C448-9281-F908397FA095}" type="presParOf" srcId="{7E0B6681-4E1C-4710-A92B-25CF1CA580DF}" destId="{83B9A31E-A62F-42E5-B48F-61C653C1DF01}" srcOrd="2" destOrd="0" presId="urn:microsoft.com/office/officeart/2018/2/layout/IconLabelDescriptionList"/>
    <dgm:cxn modelId="{C16329DE-06AE-6B40-A244-4D8A78908711}" type="presParOf" srcId="{7E0B6681-4E1C-4710-A92B-25CF1CA580DF}" destId="{09D7DC86-69B2-4869-8DED-5760238CB908}" srcOrd="3" destOrd="0" presId="urn:microsoft.com/office/officeart/2018/2/layout/IconLabelDescriptionList"/>
    <dgm:cxn modelId="{E63B5AD9-F7E7-1B49-8130-3FE3C8CE4BEE}" type="presParOf" srcId="{7E0B6681-4E1C-4710-A92B-25CF1CA580DF}" destId="{83A220F9-ADDB-4FD9-8B31-139BC9E4AE36}" srcOrd="4" destOrd="0" presId="urn:microsoft.com/office/officeart/2018/2/layout/IconLabelDescriptionList"/>
    <dgm:cxn modelId="{49577D9E-B80E-A749-A97E-84844589FB5A}" type="presParOf" srcId="{EC29CF02-A41E-4060-8E88-9A85FAC84F65}" destId="{9247F45A-B75B-47A3-8E7C-E4E4DB49B78F}" srcOrd="3" destOrd="0" presId="urn:microsoft.com/office/officeart/2018/2/layout/IconLabelDescriptionList"/>
    <dgm:cxn modelId="{0A166947-72CD-0D4B-8D5B-AEAA0262628C}" type="presParOf" srcId="{EC29CF02-A41E-4060-8E88-9A85FAC84F65}" destId="{66859480-66C6-4FDB-B993-BDE66594E2C2}" srcOrd="4" destOrd="0" presId="urn:microsoft.com/office/officeart/2018/2/layout/IconLabelDescriptionList"/>
    <dgm:cxn modelId="{BB660638-BC72-C040-9AF1-B02DCE081858}" type="presParOf" srcId="{66859480-66C6-4FDB-B993-BDE66594E2C2}" destId="{B2998318-7FBB-4F3A-AC86-FD2992451AEA}" srcOrd="0" destOrd="0" presId="urn:microsoft.com/office/officeart/2018/2/layout/IconLabelDescriptionList"/>
    <dgm:cxn modelId="{A224ECDF-2FA1-244A-897D-AD6EF9C1110B}" type="presParOf" srcId="{66859480-66C6-4FDB-B993-BDE66594E2C2}" destId="{4C2AD523-9A2D-4114-8C9C-93F22D012C4D}" srcOrd="1" destOrd="0" presId="urn:microsoft.com/office/officeart/2018/2/layout/IconLabelDescriptionList"/>
    <dgm:cxn modelId="{7892E29B-FBE5-2D42-A769-1095FE3C08F8}" type="presParOf" srcId="{66859480-66C6-4FDB-B993-BDE66594E2C2}" destId="{A2CE1328-BB69-4C0A-8CC3-46C27B0A69F9}" srcOrd="2" destOrd="0" presId="urn:microsoft.com/office/officeart/2018/2/layout/IconLabelDescriptionList"/>
    <dgm:cxn modelId="{674CEF1B-7A4E-0445-B602-B61AC8104058}" type="presParOf" srcId="{66859480-66C6-4FDB-B993-BDE66594E2C2}" destId="{D5AC06CF-26F9-49A3-B460-F551ED0613C5}" srcOrd="3" destOrd="0" presId="urn:microsoft.com/office/officeart/2018/2/layout/IconLabelDescriptionList"/>
    <dgm:cxn modelId="{7D08ED86-AE57-1444-9369-08C61D9EBBA9}" type="presParOf" srcId="{66859480-66C6-4FDB-B993-BDE66594E2C2}" destId="{EDDA8F60-067C-4710-BE41-8283E22122EF}" srcOrd="4" destOrd="0" presId="urn:microsoft.com/office/officeart/2018/2/layout/IconLabelDescriptionList"/>
    <dgm:cxn modelId="{36CA7BA4-4FC2-BF49-B10D-F831DE8DEE24}" type="presParOf" srcId="{EC29CF02-A41E-4060-8E88-9A85FAC84F65}" destId="{E0B85A36-0EE6-4E11-9BEB-C7667AB79265}" srcOrd="5" destOrd="0" presId="urn:microsoft.com/office/officeart/2018/2/layout/IconLabelDescriptionList"/>
    <dgm:cxn modelId="{3CB239D6-24B0-AA4F-8225-D5062BA10A37}" type="presParOf" srcId="{EC29CF02-A41E-4060-8E88-9A85FAC84F65}" destId="{842CE733-3ABE-4A8A-8560-17DB29B583E4}" srcOrd="6" destOrd="0" presId="urn:microsoft.com/office/officeart/2018/2/layout/IconLabelDescriptionList"/>
    <dgm:cxn modelId="{CA68EE01-002F-0548-B474-738D4AC03F5E}" type="presParOf" srcId="{842CE733-3ABE-4A8A-8560-17DB29B583E4}" destId="{C25922D2-279B-46E4-994C-DE9AF6F624D7}" srcOrd="0" destOrd="0" presId="urn:microsoft.com/office/officeart/2018/2/layout/IconLabelDescriptionList"/>
    <dgm:cxn modelId="{95E8C76F-6BA0-D640-A2EF-3A247D65F8B4}" type="presParOf" srcId="{842CE733-3ABE-4A8A-8560-17DB29B583E4}" destId="{81090239-548D-4C2D-9F97-1E25B72B48BD}" srcOrd="1" destOrd="0" presId="urn:microsoft.com/office/officeart/2018/2/layout/IconLabelDescriptionList"/>
    <dgm:cxn modelId="{931BC009-2FE5-3D4A-9E5E-2008AC92F46F}" type="presParOf" srcId="{842CE733-3ABE-4A8A-8560-17DB29B583E4}" destId="{1379FD95-3651-4BBE-A2D7-8726CE0A1819}" srcOrd="2" destOrd="0" presId="urn:microsoft.com/office/officeart/2018/2/layout/IconLabelDescriptionList"/>
    <dgm:cxn modelId="{FEB34A84-9B5C-C94B-B35E-B795252FACED}" type="presParOf" srcId="{842CE733-3ABE-4A8A-8560-17DB29B583E4}" destId="{ADCE3FF8-3A22-46E5-A949-452D2385A4AF}" srcOrd="3" destOrd="0" presId="urn:microsoft.com/office/officeart/2018/2/layout/IconLabelDescriptionList"/>
    <dgm:cxn modelId="{0AA09565-7BFA-D646-8B5D-EBF282FD0740}" type="presParOf" srcId="{842CE733-3ABE-4A8A-8560-17DB29B583E4}" destId="{D0204A44-7399-4B9B-A4A4-7FA06FFEFB4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77D9D-2DF0-464F-8A23-BD76CE699F61}" type="doc">
      <dgm:prSet loTypeId="urn:microsoft.com/office/officeart/2005/8/layout/list1" loCatId="" qsTypeId="urn:microsoft.com/office/officeart/2005/8/quickstyle/simple1" qsCatId="simple" csTypeId="urn:microsoft.com/office/officeart/2005/8/colors/accent1_4" csCatId="accent1" phldr="1"/>
      <dgm:spPr/>
      <dgm:t>
        <a:bodyPr/>
        <a:lstStyle/>
        <a:p>
          <a:endParaRPr lang="es-MX"/>
        </a:p>
      </dgm:t>
    </dgm:pt>
    <dgm:pt modelId="{9381A70D-7D58-0D4C-9E75-C678F7C9ACD9}">
      <dgm:prSet phldrT="[Texto]"/>
      <dgm:spPr/>
      <dgm:t>
        <a:bodyPr/>
        <a:lstStyle/>
        <a:p>
          <a:pPr>
            <a:buFont typeface="+mj-lt"/>
            <a:buNone/>
          </a:pPr>
          <a:r>
            <a:rPr lang="en-US" dirty="0"/>
            <a:t>School Psychologist Know Thy Self</a:t>
          </a:r>
          <a:endParaRPr lang="es-MX" dirty="0"/>
        </a:p>
      </dgm:t>
    </dgm:pt>
    <dgm:pt modelId="{646DC0EE-7FDE-2D42-BA38-98D4D61A8E0E}" type="parTrans" cxnId="{3A22D0D0-FE2C-124B-B3BC-AF2462982B07}">
      <dgm:prSet/>
      <dgm:spPr/>
      <dgm:t>
        <a:bodyPr/>
        <a:lstStyle/>
        <a:p>
          <a:endParaRPr lang="es-MX"/>
        </a:p>
      </dgm:t>
    </dgm:pt>
    <dgm:pt modelId="{CF9711CF-080D-604A-80D2-F5AC7D1FFB9D}" type="sibTrans" cxnId="{3A22D0D0-FE2C-124B-B3BC-AF2462982B07}">
      <dgm:prSet/>
      <dgm:spPr/>
      <dgm:t>
        <a:bodyPr/>
        <a:lstStyle/>
        <a:p>
          <a:endParaRPr lang="es-MX"/>
        </a:p>
      </dgm:t>
    </dgm:pt>
    <dgm:pt modelId="{89D5C3D5-DCB7-E644-B863-E8879CAC7DD3}">
      <dgm:prSet/>
      <dgm:spPr>
        <a:ln>
          <a:noFill/>
        </a:ln>
      </dgm:spPr>
      <dgm:t>
        <a:bodyPr/>
        <a:lstStyle/>
        <a:p>
          <a:pPr>
            <a:buClr>
              <a:schemeClr val="accent1">
                <a:lumMod val="60000"/>
                <a:lumOff val="40000"/>
              </a:schemeClr>
            </a:buClr>
            <a:buFont typeface="+mj-lt"/>
            <a:buAutoNum type="romanLcPeriod"/>
          </a:pPr>
          <a:r>
            <a:rPr lang="en-US" b="0" i="0" dirty="0">
              <a:latin typeface="Gill Sans MT" panose="020B0502020104020203" pitchFamily="34" charset="77"/>
            </a:rPr>
            <a:t>Increase awareness of identity characteristics</a:t>
          </a:r>
        </a:p>
      </dgm:t>
    </dgm:pt>
    <dgm:pt modelId="{A0F175B3-33B6-2845-9722-3D5EE7F09B33}" type="parTrans" cxnId="{524B344F-BEE8-4B42-9015-C30939C1EE9E}">
      <dgm:prSet/>
      <dgm:spPr/>
      <dgm:t>
        <a:bodyPr/>
        <a:lstStyle/>
        <a:p>
          <a:endParaRPr lang="es-MX"/>
        </a:p>
      </dgm:t>
    </dgm:pt>
    <dgm:pt modelId="{F4F0A427-27F7-3C4E-B4FE-2677C8312735}" type="sibTrans" cxnId="{524B344F-BEE8-4B42-9015-C30939C1EE9E}">
      <dgm:prSet/>
      <dgm:spPr/>
      <dgm:t>
        <a:bodyPr/>
        <a:lstStyle/>
        <a:p>
          <a:endParaRPr lang="es-MX"/>
        </a:p>
      </dgm:t>
    </dgm:pt>
    <dgm:pt modelId="{FC18B993-BB5D-F242-8B7F-5B6763655955}">
      <dgm:prSet/>
      <dgm:spPr>
        <a:ln>
          <a:noFill/>
        </a:ln>
      </dgm:spPr>
      <dgm:t>
        <a:bodyPr/>
        <a:lstStyle/>
        <a:p>
          <a:pPr>
            <a:buClr>
              <a:schemeClr val="accent1">
                <a:lumMod val="60000"/>
                <a:lumOff val="40000"/>
              </a:schemeClr>
            </a:buClr>
            <a:buFont typeface="+mj-lt"/>
            <a:buAutoNum type="alphaLcPeriod"/>
          </a:pPr>
          <a:r>
            <a:rPr lang="en-US" b="0" i="0" dirty="0">
              <a:latin typeface="Gill Sans MT" panose="020B0502020104020203" pitchFamily="34" charset="77"/>
            </a:rPr>
            <a:t>Awareness is a necessary precursor to understanding one’s personal and professional selves </a:t>
          </a:r>
        </a:p>
      </dgm:t>
    </dgm:pt>
    <dgm:pt modelId="{89DEC9F2-75B4-B148-A6D7-496E198C13EE}" type="parTrans" cxnId="{D775B3EB-283D-8246-B835-ED7B27B7D2C7}">
      <dgm:prSet/>
      <dgm:spPr/>
      <dgm:t>
        <a:bodyPr/>
        <a:lstStyle/>
        <a:p>
          <a:endParaRPr lang="es-MX"/>
        </a:p>
      </dgm:t>
    </dgm:pt>
    <dgm:pt modelId="{81EDAE5E-5207-DB41-B2D8-92684B135E2F}" type="sibTrans" cxnId="{D775B3EB-283D-8246-B835-ED7B27B7D2C7}">
      <dgm:prSet/>
      <dgm:spPr/>
      <dgm:t>
        <a:bodyPr/>
        <a:lstStyle/>
        <a:p>
          <a:endParaRPr lang="es-MX"/>
        </a:p>
      </dgm:t>
    </dgm:pt>
    <dgm:pt modelId="{7BD45514-F206-E346-B6D8-C34FDB0C7E72}">
      <dgm:prSet/>
      <dgm:spPr>
        <a:ln>
          <a:noFill/>
        </a:ln>
      </dgm:spPr>
      <dgm:t>
        <a:bodyPr/>
        <a:lstStyle/>
        <a:p>
          <a:pPr>
            <a:buClr>
              <a:schemeClr val="accent1">
                <a:lumMod val="60000"/>
                <a:lumOff val="40000"/>
              </a:schemeClr>
            </a:buClr>
            <a:buFont typeface="+mj-lt"/>
            <a:buAutoNum type="alphaLcPeriod"/>
          </a:pPr>
          <a:r>
            <a:rPr lang="en-US" b="0" i="0" dirty="0">
              <a:latin typeface="Gill Sans MT" panose="020B0502020104020203" pitchFamily="34" charset="77"/>
            </a:rPr>
            <a:t>School psychologists’ identity characteristics can impact their biases and prejudices</a:t>
          </a:r>
        </a:p>
      </dgm:t>
    </dgm:pt>
    <dgm:pt modelId="{09DEB750-77A9-214C-AE92-72173BCD8667}" type="parTrans" cxnId="{1688C88C-F356-BB46-9A16-9AF110B7D32D}">
      <dgm:prSet/>
      <dgm:spPr/>
      <dgm:t>
        <a:bodyPr/>
        <a:lstStyle/>
        <a:p>
          <a:endParaRPr lang="es-MX"/>
        </a:p>
      </dgm:t>
    </dgm:pt>
    <dgm:pt modelId="{E43AEFE0-E9DF-954F-BA59-C14DC616CBEA}" type="sibTrans" cxnId="{1688C88C-F356-BB46-9A16-9AF110B7D32D}">
      <dgm:prSet/>
      <dgm:spPr/>
      <dgm:t>
        <a:bodyPr/>
        <a:lstStyle/>
        <a:p>
          <a:endParaRPr lang="es-MX"/>
        </a:p>
      </dgm:t>
    </dgm:pt>
    <dgm:pt modelId="{FC83EF41-615F-1B43-A7B8-5D0FB898F7B1}">
      <dgm:prSet/>
      <dgm:spPr/>
      <dgm:t>
        <a:bodyPr/>
        <a:lstStyle/>
        <a:p>
          <a:r>
            <a:rPr lang="en-US"/>
            <a:t>Increase Knowledge About Racially Diverse Populations</a:t>
          </a:r>
          <a:endParaRPr lang="en-US" dirty="0"/>
        </a:p>
      </dgm:t>
    </dgm:pt>
    <dgm:pt modelId="{D1F51761-6305-624C-8A02-9919438DB1DF}" type="parTrans" cxnId="{EFB06733-87FF-874D-97FD-29BA38FF02D3}">
      <dgm:prSet/>
      <dgm:spPr/>
      <dgm:t>
        <a:bodyPr/>
        <a:lstStyle/>
        <a:p>
          <a:endParaRPr lang="es-MX"/>
        </a:p>
      </dgm:t>
    </dgm:pt>
    <dgm:pt modelId="{C625E22F-A9E0-AF4F-80CD-C6468113B1DE}" type="sibTrans" cxnId="{EFB06733-87FF-874D-97FD-29BA38FF02D3}">
      <dgm:prSet/>
      <dgm:spPr/>
      <dgm:t>
        <a:bodyPr/>
        <a:lstStyle/>
        <a:p>
          <a:endParaRPr lang="es-MX"/>
        </a:p>
      </dgm:t>
    </dgm:pt>
    <dgm:pt modelId="{98B4F200-D7F9-3B4A-9DE8-2D7EE703F0E6}">
      <dgm:prSet/>
      <dgm:spPr>
        <a:ln>
          <a:noFill/>
        </a:ln>
      </dgm:spPr>
      <dgm:t>
        <a:bodyPr/>
        <a:lstStyle/>
        <a:p>
          <a:pPr>
            <a:buClr>
              <a:schemeClr val="accent1">
                <a:lumMod val="60000"/>
                <a:lumOff val="40000"/>
              </a:schemeClr>
            </a:buClr>
            <a:buFont typeface="+mj-lt"/>
            <a:buAutoNum type="romanLcPeriod"/>
          </a:pPr>
          <a:r>
            <a:rPr lang="en-US" dirty="0"/>
            <a:t>Use research to gain understanding of educational challenges related to specific populations</a:t>
          </a:r>
        </a:p>
      </dgm:t>
    </dgm:pt>
    <dgm:pt modelId="{12563B51-A067-DB43-9C4F-B197EB6DC422}" type="parTrans" cxnId="{80383A8D-A319-5843-91FB-2FEB01079680}">
      <dgm:prSet/>
      <dgm:spPr/>
      <dgm:t>
        <a:bodyPr/>
        <a:lstStyle/>
        <a:p>
          <a:endParaRPr lang="es-MX"/>
        </a:p>
      </dgm:t>
    </dgm:pt>
    <dgm:pt modelId="{D23D2F80-AFEA-9940-9D72-AA9ADD6B4657}" type="sibTrans" cxnId="{80383A8D-A319-5843-91FB-2FEB01079680}">
      <dgm:prSet/>
      <dgm:spPr/>
      <dgm:t>
        <a:bodyPr/>
        <a:lstStyle/>
        <a:p>
          <a:endParaRPr lang="es-MX"/>
        </a:p>
      </dgm:t>
    </dgm:pt>
    <dgm:pt modelId="{F97B17B7-B75D-2143-B2B1-9AA5CA0C16D2}">
      <dgm:prSet/>
      <dgm:spPr>
        <a:ln>
          <a:noFill/>
        </a:ln>
      </dgm:spPr>
      <dgm:t>
        <a:bodyPr/>
        <a:lstStyle/>
        <a:p>
          <a:pPr>
            <a:buClr>
              <a:schemeClr val="accent1">
                <a:lumMod val="60000"/>
                <a:lumOff val="40000"/>
              </a:schemeClr>
            </a:buClr>
            <a:buFont typeface="+mj-lt"/>
            <a:buAutoNum type="romanLcPeriod"/>
          </a:pPr>
          <a:r>
            <a:rPr lang="en-US" dirty="0"/>
            <a:t>Use web based resources to build knowledge related to specific populations</a:t>
          </a:r>
        </a:p>
      </dgm:t>
    </dgm:pt>
    <dgm:pt modelId="{50756453-D05A-CC46-8C01-E1D851885060}" type="parTrans" cxnId="{98677C70-F9A0-AE45-9419-628AA51B2D20}">
      <dgm:prSet/>
      <dgm:spPr/>
      <dgm:t>
        <a:bodyPr/>
        <a:lstStyle/>
        <a:p>
          <a:endParaRPr lang="es-MX"/>
        </a:p>
      </dgm:t>
    </dgm:pt>
    <dgm:pt modelId="{3612C039-F0D9-FB44-8EE0-5256C1997D41}" type="sibTrans" cxnId="{98677C70-F9A0-AE45-9419-628AA51B2D20}">
      <dgm:prSet/>
      <dgm:spPr/>
      <dgm:t>
        <a:bodyPr/>
        <a:lstStyle/>
        <a:p>
          <a:endParaRPr lang="es-MX"/>
        </a:p>
      </dgm:t>
    </dgm:pt>
    <dgm:pt modelId="{D75FD1DF-1303-E649-8C73-6817F7D72419}">
      <dgm:prSet/>
      <dgm:spPr>
        <a:ln>
          <a:noFill/>
        </a:ln>
      </dgm:spPr>
      <dgm:t>
        <a:bodyPr/>
        <a:lstStyle/>
        <a:p>
          <a:pPr>
            <a:buClr>
              <a:schemeClr val="accent1">
                <a:lumMod val="60000"/>
                <a:lumOff val="40000"/>
              </a:schemeClr>
            </a:buClr>
            <a:buFont typeface="+mj-lt"/>
            <a:buAutoNum type="romanLcPeriod"/>
          </a:pPr>
          <a:r>
            <a:rPr lang="en-US" dirty="0"/>
            <a:t>Join professional organizations/groups that aim to understand and improve racially diverse students’ educational experiences</a:t>
          </a:r>
        </a:p>
      </dgm:t>
    </dgm:pt>
    <dgm:pt modelId="{296C662F-19C6-F341-8489-CED6F6D042C5}" type="parTrans" cxnId="{FFA1D622-DD80-2547-8F3A-8C6B7A382C15}">
      <dgm:prSet/>
      <dgm:spPr/>
      <dgm:t>
        <a:bodyPr/>
        <a:lstStyle/>
        <a:p>
          <a:endParaRPr lang="es-MX"/>
        </a:p>
      </dgm:t>
    </dgm:pt>
    <dgm:pt modelId="{316CF4C8-A425-B946-A3B6-3B49A3FB6D38}" type="sibTrans" cxnId="{FFA1D622-DD80-2547-8F3A-8C6B7A382C15}">
      <dgm:prSet/>
      <dgm:spPr/>
      <dgm:t>
        <a:bodyPr/>
        <a:lstStyle/>
        <a:p>
          <a:endParaRPr lang="es-MX"/>
        </a:p>
      </dgm:t>
    </dgm:pt>
    <dgm:pt modelId="{3BA37874-734D-7A4C-BF22-194382AF3F86}">
      <dgm:prSet/>
      <dgm:spPr/>
      <dgm:t>
        <a:bodyPr/>
        <a:lstStyle/>
        <a:p>
          <a:r>
            <a:rPr lang="en-US" dirty="0"/>
            <a:t>Skills Application</a:t>
          </a:r>
        </a:p>
      </dgm:t>
    </dgm:pt>
    <dgm:pt modelId="{1FF56183-D521-1F48-8339-EBC08BC98637}" type="parTrans" cxnId="{90CD8FC7-5401-F143-8A7C-E2B6D7CE7E51}">
      <dgm:prSet/>
      <dgm:spPr/>
      <dgm:t>
        <a:bodyPr/>
        <a:lstStyle/>
        <a:p>
          <a:endParaRPr lang="es-MX"/>
        </a:p>
      </dgm:t>
    </dgm:pt>
    <dgm:pt modelId="{FDE964BE-ED14-804F-A9F2-5EA943696842}" type="sibTrans" cxnId="{90CD8FC7-5401-F143-8A7C-E2B6D7CE7E51}">
      <dgm:prSet/>
      <dgm:spPr/>
      <dgm:t>
        <a:bodyPr/>
        <a:lstStyle/>
        <a:p>
          <a:endParaRPr lang="es-MX"/>
        </a:p>
      </dgm:t>
    </dgm:pt>
    <dgm:pt modelId="{32FB72D3-C6E8-6D40-89AE-8DF659DE4639}">
      <dgm:prSet/>
      <dgm:spPr>
        <a:ln>
          <a:noFill/>
        </a:ln>
      </dgm:spPr>
      <dgm:t>
        <a:bodyPr/>
        <a:lstStyle/>
        <a:p>
          <a:pPr>
            <a:buClr>
              <a:schemeClr val="accent1">
                <a:lumMod val="60000"/>
                <a:lumOff val="40000"/>
              </a:schemeClr>
            </a:buClr>
            <a:buFont typeface="+mj-lt"/>
            <a:buAutoNum type="romanLcPeriod"/>
          </a:pPr>
          <a:r>
            <a:rPr lang="en-US" dirty="0"/>
            <a:t>Use data that documents racial disparities in outcomes (e.g., special education, discipline, etc.) as basis for school-based access</a:t>
          </a:r>
        </a:p>
      </dgm:t>
    </dgm:pt>
    <dgm:pt modelId="{29FC8717-7D0C-9349-BBC6-C7F9801F9CC5}" type="parTrans" cxnId="{6AE7FACC-CF39-9B4E-AF13-0FC1C821C948}">
      <dgm:prSet/>
      <dgm:spPr/>
      <dgm:t>
        <a:bodyPr/>
        <a:lstStyle/>
        <a:p>
          <a:endParaRPr lang="es-MX"/>
        </a:p>
      </dgm:t>
    </dgm:pt>
    <dgm:pt modelId="{75A99806-691A-2442-A958-7B017BFD84C4}" type="sibTrans" cxnId="{6AE7FACC-CF39-9B4E-AF13-0FC1C821C948}">
      <dgm:prSet/>
      <dgm:spPr/>
      <dgm:t>
        <a:bodyPr/>
        <a:lstStyle/>
        <a:p>
          <a:endParaRPr lang="es-MX"/>
        </a:p>
      </dgm:t>
    </dgm:pt>
    <dgm:pt modelId="{C9920C23-61E8-2647-8331-7408D8A37C7E}">
      <dgm:prSet/>
      <dgm:spPr>
        <a:ln>
          <a:noFill/>
        </a:ln>
      </dgm:spPr>
      <dgm:t>
        <a:bodyPr/>
        <a:lstStyle/>
        <a:p>
          <a:pPr>
            <a:buClr>
              <a:schemeClr val="accent1">
                <a:lumMod val="60000"/>
                <a:lumOff val="40000"/>
              </a:schemeClr>
            </a:buClr>
            <a:buFont typeface="+mj-lt"/>
            <a:buAutoNum type="romanLcPeriod"/>
          </a:pPr>
          <a:r>
            <a:rPr lang="en-US" dirty="0"/>
            <a:t>Find social justice allies in school settings (administrators, teachers, support personnel, etc.)</a:t>
          </a:r>
        </a:p>
      </dgm:t>
    </dgm:pt>
    <dgm:pt modelId="{64D0F1A2-B855-404D-9297-7A92BC67D3A4}" type="parTrans" cxnId="{01AC7BD8-4990-6C46-AE8F-A2BA2DA44A4A}">
      <dgm:prSet/>
      <dgm:spPr/>
      <dgm:t>
        <a:bodyPr/>
        <a:lstStyle/>
        <a:p>
          <a:endParaRPr lang="es-MX"/>
        </a:p>
      </dgm:t>
    </dgm:pt>
    <dgm:pt modelId="{8DF731C2-1B45-7540-BF23-AA95B5D4A20A}" type="sibTrans" cxnId="{01AC7BD8-4990-6C46-AE8F-A2BA2DA44A4A}">
      <dgm:prSet/>
      <dgm:spPr/>
      <dgm:t>
        <a:bodyPr/>
        <a:lstStyle/>
        <a:p>
          <a:endParaRPr lang="es-MX"/>
        </a:p>
      </dgm:t>
    </dgm:pt>
    <dgm:pt modelId="{0F30AF88-EF66-924E-819D-FBFB7E1FD00F}">
      <dgm:prSet/>
      <dgm:spPr>
        <a:ln>
          <a:noFill/>
        </a:ln>
      </dgm:spPr>
      <dgm:t>
        <a:bodyPr/>
        <a:lstStyle/>
        <a:p>
          <a:pPr>
            <a:buClr>
              <a:schemeClr val="accent1">
                <a:lumMod val="60000"/>
                <a:lumOff val="40000"/>
              </a:schemeClr>
            </a:buClr>
            <a:buFont typeface="+mj-lt"/>
            <a:buAutoNum type="romanLcPeriod"/>
          </a:pPr>
          <a:r>
            <a:rPr lang="en-US" dirty="0"/>
            <a:t>Conduct professional development on issues related to racial and social justice such as bias in assessment, special education disproportionality based on race, teacher bias, etc.</a:t>
          </a:r>
        </a:p>
      </dgm:t>
    </dgm:pt>
    <dgm:pt modelId="{E1E73F79-C209-BD49-ACD8-E6FF423F47E6}" type="parTrans" cxnId="{0CF78DCC-B3C1-C047-8096-B258D27FE11C}">
      <dgm:prSet/>
      <dgm:spPr/>
      <dgm:t>
        <a:bodyPr/>
        <a:lstStyle/>
        <a:p>
          <a:endParaRPr lang="es-MX"/>
        </a:p>
      </dgm:t>
    </dgm:pt>
    <dgm:pt modelId="{EAA9B175-E312-D941-988C-8E6E8BAEE28C}" type="sibTrans" cxnId="{0CF78DCC-B3C1-C047-8096-B258D27FE11C}">
      <dgm:prSet/>
      <dgm:spPr/>
      <dgm:t>
        <a:bodyPr/>
        <a:lstStyle/>
        <a:p>
          <a:endParaRPr lang="es-MX"/>
        </a:p>
      </dgm:t>
    </dgm:pt>
    <dgm:pt modelId="{66B9205A-6E17-464D-AF11-55B2BA807E31}">
      <dgm:prSet/>
      <dgm:spPr>
        <a:ln>
          <a:noFill/>
        </a:ln>
      </dgm:spPr>
      <dgm:t>
        <a:bodyPr/>
        <a:lstStyle/>
        <a:p>
          <a:pPr>
            <a:buClr>
              <a:schemeClr val="accent1">
                <a:lumMod val="60000"/>
                <a:lumOff val="40000"/>
              </a:schemeClr>
            </a:buClr>
            <a:buFont typeface="+mj-lt"/>
            <a:buAutoNum type="romanLcPeriod"/>
          </a:pPr>
          <a:r>
            <a:rPr lang="en-US" dirty="0"/>
            <a:t>Develop Action Plan</a:t>
          </a:r>
        </a:p>
      </dgm:t>
    </dgm:pt>
    <dgm:pt modelId="{A00EF4AD-0250-E84C-AF5D-C97647697332}" type="parTrans" cxnId="{71B232FE-5669-A146-945D-3AAD7ECC6F84}">
      <dgm:prSet/>
      <dgm:spPr/>
      <dgm:t>
        <a:bodyPr/>
        <a:lstStyle/>
        <a:p>
          <a:endParaRPr lang="es-MX"/>
        </a:p>
      </dgm:t>
    </dgm:pt>
    <dgm:pt modelId="{F17D1BEB-B521-DD45-AF93-9E2594ED9879}" type="sibTrans" cxnId="{71B232FE-5669-A146-945D-3AAD7ECC6F84}">
      <dgm:prSet/>
      <dgm:spPr/>
      <dgm:t>
        <a:bodyPr/>
        <a:lstStyle/>
        <a:p>
          <a:endParaRPr lang="es-MX"/>
        </a:p>
      </dgm:t>
    </dgm:pt>
    <dgm:pt modelId="{063D6500-77FF-D04B-A318-FF2F3F6B6612}" type="pres">
      <dgm:prSet presAssocID="{DCC77D9D-2DF0-464F-8A23-BD76CE699F61}" presName="linear" presStyleCnt="0">
        <dgm:presLayoutVars>
          <dgm:dir/>
          <dgm:animLvl val="lvl"/>
          <dgm:resizeHandles val="exact"/>
        </dgm:presLayoutVars>
      </dgm:prSet>
      <dgm:spPr/>
      <dgm:t>
        <a:bodyPr/>
        <a:lstStyle/>
        <a:p>
          <a:endParaRPr lang="en-US"/>
        </a:p>
      </dgm:t>
    </dgm:pt>
    <dgm:pt modelId="{431F2D02-9224-AB4F-92D0-DF53530CC4A3}" type="pres">
      <dgm:prSet presAssocID="{9381A70D-7D58-0D4C-9E75-C678F7C9ACD9}" presName="parentLin" presStyleCnt="0"/>
      <dgm:spPr/>
    </dgm:pt>
    <dgm:pt modelId="{9E3CCAEC-E931-9B4A-8D59-A88685C61CA3}" type="pres">
      <dgm:prSet presAssocID="{9381A70D-7D58-0D4C-9E75-C678F7C9ACD9}" presName="parentLeftMargin" presStyleLbl="node1" presStyleIdx="0" presStyleCnt="3"/>
      <dgm:spPr/>
      <dgm:t>
        <a:bodyPr/>
        <a:lstStyle/>
        <a:p>
          <a:endParaRPr lang="en-US"/>
        </a:p>
      </dgm:t>
    </dgm:pt>
    <dgm:pt modelId="{2E6C290B-79AC-F54E-88C2-3718849DF7BA}" type="pres">
      <dgm:prSet presAssocID="{9381A70D-7D58-0D4C-9E75-C678F7C9ACD9}" presName="parentText" presStyleLbl="node1" presStyleIdx="0" presStyleCnt="3">
        <dgm:presLayoutVars>
          <dgm:chMax val="0"/>
          <dgm:bulletEnabled val="1"/>
        </dgm:presLayoutVars>
      </dgm:prSet>
      <dgm:spPr/>
      <dgm:t>
        <a:bodyPr/>
        <a:lstStyle/>
        <a:p>
          <a:endParaRPr lang="en-US"/>
        </a:p>
      </dgm:t>
    </dgm:pt>
    <dgm:pt modelId="{8A96F530-0BE2-2D47-9C1C-45DE2AB82B07}" type="pres">
      <dgm:prSet presAssocID="{9381A70D-7D58-0D4C-9E75-C678F7C9ACD9}" presName="negativeSpace" presStyleCnt="0"/>
      <dgm:spPr/>
    </dgm:pt>
    <dgm:pt modelId="{4CFD43B3-9972-AC46-9ED5-3DA57B86976E}" type="pres">
      <dgm:prSet presAssocID="{9381A70D-7D58-0D4C-9E75-C678F7C9ACD9}" presName="childText" presStyleLbl="conFgAcc1" presStyleIdx="0" presStyleCnt="3">
        <dgm:presLayoutVars>
          <dgm:bulletEnabled val="1"/>
        </dgm:presLayoutVars>
      </dgm:prSet>
      <dgm:spPr/>
      <dgm:t>
        <a:bodyPr/>
        <a:lstStyle/>
        <a:p>
          <a:endParaRPr lang="en-US"/>
        </a:p>
      </dgm:t>
    </dgm:pt>
    <dgm:pt modelId="{A5F78B3B-3F0C-7F43-B593-68288D638680}" type="pres">
      <dgm:prSet presAssocID="{CF9711CF-080D-604A-80D2-F5AC7D1FFB9D}" presName="spaceBetweenRectangles" presStyleCnt="0"/>
      <dgm:spPr/>
    </dgm:pt>
    <dgm:pt modelId="{E099EBC3-D9F8-4042-B973-1B30F7B97410}" type="pres">
      <dgm:prSet presAssocID="{FC83EF41-615F-1B43-A7B8-5D0FB898F7B1}" presName="parentLin" presStyleCnt="0"/>
      <dgm:spPr/>
    </dgm:pt>
    <dgm:pt modelId="{B94DDF60-340A-4541-82A4-5DB1D4EF9A34}" type="pres">
      <dgm:prSet presAssocID="{FC83EF41-615F-1B43-A7B8-5D0FB898F7B1}" presName="parentLeftMargin" presStyleLbl="node1" presStyleIdx="0" presStyleCnt="3"/>
      <dgm:spPr/>
      <dgm:t>
        <a:bodyPr/>
        <a:lstStyle/>
        <a:p>
          <a:endParaRPr lang="en-US"/>
        </a:p>
      </dgm:t>
    </dgm:pt>
    <dgm:pt modelId="{6CCB8001-EC9B-3944-8A8F-233D29CE10F5}" type="pres">
      <dgm:prSet presAssocID="{FC83EF41-615F-1B43-A7B8-5D0FB898F7B1}" presName="parentText" presStyleLbl="node1" presStyleIdx="1" presStyleCnt="3">
        <dgm:presLayoutVars>
          <dgm:chMax val="0"/>
          <dgm:bulletEnabled val="1"/>
        </dgm:presLayoutVars>
      </dgm:prSet>
      <dgm:spPr/>
      <dgm:t>
        <a:bodyPr/>
        <a:lstStyle/>
        <a:p>
          <a:endParaRPr lang="en-US"/>
        </a:p>
      </dgm:t>
    </dgm:pt>
    <dgm:pt modelId="{D9C7341D-6A95-954D-B59C-06A765F44797}" type="pres">
      <dgm:prSet presAssocID="{FC83EF41-615F-1B43-A7B8-5D0FB898F7B1}" presName="negativeSpace" presStyleCnt="0"/>
      <dgm:spPr/>
    </dgm:pt>
    <dgm:pt modelId="{477C36C0-E53F-504E-AACE-46478EAE59F4}" type="pres">
      <dgm:prSet presAssocID="{FC83EF41-615F-1B43-A7B8-5D0FB898F7B1}" presName="childText" presStyleLbl="conFgAcc1" presStyleIdx="1" presStyleCnt="3">
        <dgm:presLayoutVars>
          <dgm:bulletEnabled val="1"/>
        </dgm:presLayoutVars>
      </dgm:prSet>
      <dgm:spPr/>
      <dgm:t>
        <a:bodyPr/>
        <a:lstStyle/>
        <a:p>
          <a:endParaRPr lang="en-US"/>
        </a:p>
      </dgm:t>
    </dgm:pt>
    <dgm:pt modelId="{F11D03A3-A31A-0244-80F1-C1DB40126E00}" type="pres">
      <dgm:prSet presAssocID="{C625E22F-A9E0-AF4F-80CD-C6468113B1DE}" presName="spaceBetweenRectangles" presStyleCnt="0"/>
      <dgm:spPr/>
    </dgm:pt>
    <dgm:pt modelId="{C65C8F1A-F1C7-DC4E-B21B-1A4550A50EDD}" type="pres">
      <dgm:prSet presAssocID="{3BA37874-734D-7A4C-BF22-194382AF3F86}" presName="parentLin" presStyleCnt="0"/>
      <dgm:spPr/>
    </dgm:pt>
    <dgm:pt modelId="{FE304D82-D1BE-5949-BF0F-82B0E53311B3}" type="pres">
      <dgm:prSet presAssocID="{3BA37874-734D-7A4C-BF22-194382AF3F86}" presName="parentLeftMargin" presStyleLbl="node1" presStyleIdx="1" presStyleCnt="3"/>
      <dgm:spPr/>
      <dgm:t>
        <a:bodyPr/>
        <a:lstStyle/>
        <a:p>
          <a:endParaRPr lang="en-US"/>
        </a:p>
      </dgm:t>
    </dgm:pt>
    <dgm:pt modelId="{7463B919-AC13-924A-8B3D-C7B72B32EBDE}" type="pres">
      <dgm:prSet presAssocID="{3BA37874-734D-7A4C-BF22-194382AF3F86}" presName="parentText" presStyleLbl="node1" presStyleIdx="2" presStyleCnt="3">
        <dgm:presLayoutVars>
          <dgm:chMax val="0"/>
          <dgm:bulletEnabled val="1"/>
        </dgm:presLayoutVars>
      </dgm:prSet>
      <dgm:spPr/>
      <dgm:t>
        <a:bodyPr/>
        <a:lstStyle/>
        <a:p>
          <a:endParaRPr lang="en-US"/>
        </a:p>
      </dgm:t>
    </dgm:pt>
    <dgm:pt modelId="{9D33B28C-5856-9744-B90D-C4BF2F8B4C6C}" type="pres">
      <dgm:prSet presAssocID="{3BA37874-734D-7A4C-BF22-194382AF3F86}" presName="negativeSpace" presStyleCnt="0"/>
      <dgm:spPr/>
    </dgm:pt>
    <dgm:pt modelId="{6BA5F547-472B-4B4D-865C-3E3FF3F54372}" type="pres">
      <dgm:prSet presAssocID="{3BA37874-734D-7A4C-BF22-194382AF3F86}" presName="childText" presStyleLbl="conFgAcc1" presStyleIdx="2" presStyleCnt="3">
        <dgm:presLayoutVars>
          <dgm:bulletEnabled val="1"/>
        </dgm:presLayoutVars>
      </dgm:prSet>
      <dgm:spPr/>
      <dgm:t>
        <a:bodyPr/>
        <a:lstStyle/>
        <a:p>
          <a:endParaRPr lang="en-US"/>
        </a:p>
      </dgm:t>
    </dgm:pt>
  </dgm:ptLst>
  <dgm:cxnLst>
    <dgm:cxn modelId="{934B2AA4-9125-5549-9BB4-93A6368BA959}" type="presOf" srcId="{66B9205A-6E17-464D-AF11-55B2BA807E31}" destId="{6BA5F547-472B-4B4D-865C-3E3FF3F54372}" srcOrd="0" destOrd="3" presId="urn:microsoft.com/office/officeart/2005/8/layout/list1"/>
    <dgm:cxn modelId="{8A357A9A-58C4-1744-BF89-A3C8BD44FB5A}" type="presOf" srcId="{DCC77D9D-2DF0-464F-8A23-BD76CE699F61}" destId="{063D6500-77FF-D04B-A318-FF2F3F6B6612}" srcOrd="0" destOrd="0" presId="urn:microsoft.com/office/officeart/2005/8/layout/list1"/>
    <dgm:cxn modelId="{5BFD155C-0A1A-B741-8DE1-719099B383EC}" type="presOf" srcId="{FC83EF41-615F-1B43-A7B8-5D0FB898F7B1}" destId="{B94DDF60-340A-4541-82A4-5DB1D4EF9A34}" srcOrd="0" destOrd="0" presId="urn:microsoft.com/office/officeart/2005/8/layout/list1"/>
    <dgm:cxn modelId="{80383A8D-A319-5843-91FB-2FEB01079680}" srcId="{FC83EF41-615F-1B43-A7B8-5D0FB898F7B1}" destId="{98B4F200-D7F9-3B4A-9DE8-2D7EE703F0E6}" srcOrd="0" destOrd="0" parTransId="{12563B51-A067-DB43-9C4F-B197EB6DC422}" sibTransId="{D23D2F80-AFEA-9940-9D72-AA9ADD6B4657}"/>
    <dgm:cxn modelId="{D931F20B-FFCB-7B47-84B8-AA638640307B}" type="presOf" srcId="{C9920C23-61E8-2647-8331-7408D8A37C7E}" destId="{6BA5F547-472B-4B4D-865C-3E3FF3F54372}" srcOrd="0" destOrd="1" presId="urn:microsoft.com/office/officeart/2005/8/layout/list1"/>
    <dgm:cxn modelId="{C55588E5-56AE-DF4C-983D-F663E304B3A4}" type="presOf" srcId="{98B4F200-D7F9-3B4A-9DE8-2D7EE703F0E6}" destId="{477C36C0-E53F-504E-AACE-46478EAE59F4}" srcOrd="0" destOrd="0" presId="urn:microsoft.com/office/officeart/2005/8/layout/list1"/>
    <dgm:cxn modelId="{98677C70-F9A0-AE45-9419-628AA51B2D20}" srcId="{FC83EF41-615F-1B43-A7B8-5D0FB898F7B1}" destId="{F97B17B7-B75D-2143-B2B1-9AA5CA0C16D2}" srcOrd="1" destOrd="0" parTransId="{50756453-D05A-CC46-8C01-E1D851885060}" sibTransId="{3612C039-F0D9-FB44-8EE0-5256C1997D41}"/>
    <dgm:cxn modelId="{FFA1D622-DD80-2547-8F3A-8C6B7A382C15}" srcId="{FC83EF41-615F-1B43-A7B8-5D0FB898F7B1}" destId="{D75FD1DF-1303-E649-8C73-6817F7D72419}" srcOrd="2" destOrd="0" parTransId="{296C662F-19C6-F341-8489-CED6F6D042C5}" sibTransId="{316CF4C8-A425-B946-A3B6-3B49A3FB6D38}"/>
    <dgm:cxn modelId="{D775B3EB-283D-8246-B835-ED7B27B7D2C7}" srcId="{89D5C3D5-DCB7-E644-B863-E8879CAC7DD3}" destId="{FC18B993-BB5D-F242-8B7F-5B6763655955}" srcOrd="0" destOrd="0" parTransId="{89DEC9F2-75B4-B148-A6D7-496E198C13EE}" sibTransId="{81EDAE5E-5207-DB41-B2D8-92684B135E2F}"/>
    <dgm:cxn modelId="{A2CF34CB-DBEF-5249-ABF2-E35AC646CDD4}" type="presOf" srcId="{89D5C3D5-DCB7-E644-B863-E8879CAC7DD3}" destId="{4CFD43B3-9972-AC46-9ED5-3DA57B86976E}" srcOrd="0" destOrd="0" presId="urn:microsoft.com/office/officeart/2005/8/layout/list1"/>
    <dgm:cxn modelId="{2162EB48-DEA0-FF40-80D3-2C5B453FFBCA}" type="presOf" srcId="{FC18B993-BB5D-F242-8B7F-5B6763655955}" destId="{4CFD43B3-9972-AC46-9ED5-3DA57B86976E}" srcOrd="0" destOrd="1" presId="urn:microsoft.com/office/officeart/2005/8/layout/list1"/>
    <dgm:cxn modelId="{F61E4904-4B7F-574C-AEEB-B6D144876748}" type="presOf" srcId="{32FB72D3-C6E8-6D40-89AE-8DF659DE4639}" destId="{6BA5F547-472B-4B4D-865C-3E3FF3F54372}" srcOrd="0" destOrd="0" presId="urn:microsoft.com/office/officeart/2005/8/layout/list1"/>
    <dgm:cxn modelId="{0CF78DCC-B3C1-C047-8096-B258D27FE11C}" srcId="{3BA37874-734D-7A4C-BF22-194382AF3F86}" destId="{0F30AF88-EF66-924E-819D-FBFB7E1FD00F}" srcOrd="2" destOrd="0" parTransId="{E1E73F79-C209-BD49-ACD8-E6FF423F47E6}" sibTransId="{EAA9B175-E312-D941-988C-8E6E8BAEE28C}"/>
    <dgm:cxn modelId="{49D2BD27-0612-AE48-97B1-30D74232C8B5}" type="presOf" srcId="{9381A70D-7D58-0D4C-9E75-C678F7C9ACD9}" destId="{2E6C290B-79AC-F54E-88C2-3718849DF7BA}" srcOrd="1" destOrd="0" presId="urn:microsoft.com/office/officeart/2005/8/layout/list1"/>
    <dgm:cxn modelId="{7B15F538-8482-7942-BC71-8BA9F4939512}" type="presOf" srcId="{3BA37874-734D-7A4C-BF22-194382AF3F86}" destId="{7463B919-AC13-924A-8B3D-C7B72B32EBDE}" srcOrd="1" destOrd="0" presId="urn:microsoft.com/office/officeart/2005/8/layout/list1"/>
    <dgm:cxn modelId="{2516B112-0984-0A45-81F9-D8B7EE4E0EE2}" type="presOf" srcId="{7BD45514-F206-E346-B6D8-C34FDB0C7E72}" destId="{4CFD43B3-9972-AC46-9ED5-3DA57B86976E}" srcOrd="0" destOrd="2" presId="urn:microsoft.com/office/officeart/2005/8/layout/list1"/>
    <dgm:cxn modelId="{01AC7BD8-4990-6C46-AE8F-A2BA2DA44A4A}" srcId="{3BA37874-734D-7A4C-BF22-194382AF3F86}" destId="{C9920C23-61E8-2647-8331-7408D8A37C7E}" srcOrd="1" destOrd="0" parTransId="{64D0F1A2-B855-404D-9297-7A92BC67D3A4}" sibTransId="{8DF731C2-1B45-7540-BF23-AA95B5D4A20A}"/>
    <dgm:cxn modelId="{6AE7FACC-CF39-9B4E-AF13-0FC1C821C948}" srcId="{3BA37874-734D-7A4C-BF22-194382AF3F86}" destId="{32FB72D3-C6E8-6D40-89AE-8DF659DE4639}" srcOrd="0" destOrd="0" parTransId="{29FC8717-7D0C-9349-BBC6-C7F9801F9CC5}" sibTransId="{75A99806-691A-2442-A958-7B017BFD84C4}"/>
    <dgm:cxn modelId="{00818F73-6E29-824F-919A-B56085B33901}" type="presOf" srcId="{FC83EF41-615F-1B43-A7B8-5D0FB898F7B1}" destId="{6CCB8001-EC9B-3944-8A8F-233D29CE10F5}" srcOrd="1" destOrd="0" presId="urn:microsoft.com/office/officeart/2005/8/layout/list1"/>
    <dgm:cxn modelId="{71B232FE-5669-A146-945D-3AAD7ECC6F84}" srcId="{3BA37874-734D-7A4C-BF22-194382AF3F86}" destId="{66B9205A-6E17-464D-AF11-55B2BA807E31}" srcOrd="3" destOrd="0" parTransId="{A00EF4AD-0250-E84C-AF5D-C97647697332}" sibTransId="{F17D1BEB-B521-DD45-AF93-9E2594ED9879}"/>
    <dgm:cxn modelId="{90CD8FC7-5401-F143-8A7C-E2B6D7CE7E51}" srcId="{DCC77D9D-2DF0-464F-8A23-BD76CE699F61}" destId="{3BA37874-734D-7A4C-BF22-194382AF3F86}" srcOrd="2" destOrd="0" parTransId="{1FF56183-D521-1F48-8339-EBC08BC98637}" sibTransId="{FDE964BE-ED14-804F-A9F2-5EA943696842}"/>
    <dgm:cxn modelId="{3A22D0D0-FE2C-124B-B3BC-AF2462982B07}" srcId="{DCC77D9D-2DF0-464F-8A23-BD76CE699F61}" destId="{9381A70D-7D58-0D4C-9E75-C678F7C9ACD9}" srcOrd="0" destOrd="0" parTransId="{646DC0EE-7FDE-2D42-BA38-98D4D61A8E0E}" sibTransId="{CF9711CF-080D-604A-80D2-F5AC7D1FFB9D}"/>
    <dgm:cxn modelId="{524B344F-BEE8-4B42-9015-C30939C1EE9E}" srcId="{9381A70D-7D58-0D4C-9E75-C678F7C9ACD9}" destId="{89D5C3D5-DCB7-E644-B863-E8879CAC7DD3}" srcOrd="0" destOrd="0" parTransId="{A0F175B3-33B6-2845-9722-3D5EE7F09B33}" sibTransId="{F4F0A427-27F7-3C4E-B4FE-2677C8312735}"/>
    <dgm:cxn modelId="{EFB06733-87FF-874D-97FD-29BA38FF02D3}" srcId="{DCC77D9D-2DF0-464F-8A23-BD76CE699F61}" destId="{FC83EF41-615F-1B43-A7B8-5D0FB898F7B1}" srcOrd="1" destOrd="0" parTransId="{D1F51761-6305-624C-8A02-9919438DB1DF}" sibTransId="{C625E22F-A9E0-AF4F-80CD-C6468113B1DE}"/>
    <dgm:cxn modelId="{1688C88C-F356-BB46-9A16-9AF110B7D32D}" srcId="{89D5C3D5-DCB7-E644-B863-E8879CAC7DD3}" destId="{7BD45514-F206-E346-B6D8-C34FDB0C7E72}" srcOrd="1" destOrd="0" parTransId="{09DEB750-77A9-214C-AE92-72173BCD8667}" sibTransId="{E43AEFE0-E9DF-954F-BA59-C14DC616CBEA}"/>
    <dgm:cxn modelId="{C2B01F53-12E9-0042-BD55-594839B92B9C}" type="presOf" srcId="{0F30AF88-EF66-924E-819D-FBFB7E1FD00F}" destId="{6BA5F547-472B-4B4D-865C-3E3FF3F54372}" srcOrd="0" destOrd="2" presId="urn:microsoft.com/office/officeart/2005/8/layout/list1"/>
    <dgm:cxn modelId="{A9E100EC-7309-1144-A7BF-36CCC9B25363}" type="presOf" srcId="{3BA37874-734D-7A4C-BF22-194382AF3F86}" destId="{FE304D82-D1BE-5949-BF0F-82B0E53311B3}" srcOrd="0" destOrd="0" presId="urn:microsoft.com/office/officeart/2005/8/layout/list1"/>
    <dgm:cxn modelId="{16375A08-5EE5-B64D-920A-CD0A2E2C1B3B}" type="presOf" srcId="{F97B17B7-B75D-2143-B2B1-9AA5CA0C16D2}" destId="{477C36C0-E53F-504E-AACE-46478EAE59F4}" srcOrd="0" destOrd="1" presId="urn:microsoft.com/office/officeart/2005/8/layout/list1"/>
    <dgm:cxn modelId="{8422B3A3-C495-D64D-BD23-77E8B0C6A4FD}" type="presOf" srcId="{9381A70D-7D58-0D4C-9E75-C678F7C9ACD9}" destId="{9E3CCAEC-E931-9B4A-8D59-A88685C61CA3}" srcOrd="0" destOrd="0" presId="urn:microsoft.com/office/officeart/2005/8/layout/list1"/>
    <dgm:cxn modelId="{D995F359-721D-2C4C-82FC-79537DA10236}" type="presOf" srcId="{D75FD1DF-1303-E649-8C73-6817F7D72419}" destId="{477C36C0-E53F-504E-AACE-46478EAE59F4}" srcOrd="0" destOrd="2" presId="urn:microsoft.com/office/officeart/2005/8/layout/list1"/>
    <dgm:cxn modelId="{7C6DF19A-3AD3-DE48-AA2B-2EB25A9A946B}" type="presParOf" srcId="{063D6500-77FF-D04B-A318-FF2F3F6B6612}" destId="{431F2D02-9224-AB4F-92D0-DF53530CC4A3}" srcOrd="0" destOrd="0" presId="urn:microsoft.com/office/officeart/2005/8/layout/list1"/>
    <dgm:cxn modelId="{268751AF-3380-4D4B-B008-6E0C9E44CFE3}" type="presParOf" srcId="{431F2D02-9224-AB4F-92D0-DF53530CC4A3}" destId="{9E3CCAEC-E931-9B4A-8D59-A88685C61CA3}" srcOrd="0" destOrd="0" presId="urn:microsoft.com/office/officeart/2005/8/layout/list1"/>
    <dgm:cxn modelId="{8C841B66-FDCE-BD4F-80D8-0D28610EC6B1}" type="presParOf" srcId="{431F2D02-9224-AB4F-92D0-DF53530CC4A3}" destId="{2E6C290B-79AC-F54E-88C2-3718849DF7BA}" srcOrd="1" destOrd="0" presId="urn:microsoft.com/office/officeart/2005/8/layout/list1"/>
    <dgm:cxn modelId="{6A1D7354-3320-4248-A033-57C1AC21BEE7}" type="presParOf" srcId="{063D6500-77FF-D04B-A318-FF2F3F6B6612}" destId="{8A96F530-0BE2-2D47-9C1C-45DE2AB82B07}" srcOrd="1" destOrd="0" presId="urn:microsoft.com/office/officeart/2005/8/layout/list1"/>
    <dgm:cxn modelId="{9091A8DB-E56B-E348-BDBC-623864D7D2AF}" type="presParOf" srcId="{063D6500-77FF-D04B-A318-FF2F3F6B6612}" destId="{4CFD43B3-9972-AC46-9ED5-3DA57B86976E}" srcOrd="2" destOrd="0" presId="urn:microsoft.com/office/officeart/2005/8/layout/list1"/>
    <dgm:cxn modelId="{458F9F60-6708-BD49-A985-4E5CB3DC394E}" type="presParOf" srcId="{063D6500-77FF-D04B-A318-FF2F3F6B6612}" destId="{A5F78B3B-3F0C-7F43-B593-68288D638680}" srcOrd="3" destOrd="0" presId="urn:microsoft.com/office/officeart/2005/8/layout/list1"/>
    <dgm:cxn modelId="{C19B1EBE-8E52-D246-ACC2-EC54EAB21CD2}" type="presParOf" srcId="{063D6500-77FF-D04B-A318-FF2F3F6B6612}" destId="{E099EBC3-D9F8-4042-B973-1B30F7B97410}" srcOrd="4" destOrd="0" presId="urn:microsoft.com/office/officeart/2005/8/layout/list1"/>
    <dgm:cxn modelId="{FE553408-9E07-3B46-8813-BFC77B605187}" type="presParOf" srcId="{E099EBC3-D9F8-4042-B973-1B30F7B97410}" destId="{B94DDF60-340A-4541-82A4-5DB1D4EF9A34}" srcOrd="0" destOrd="0" presId="urn:microsoft.com/office/officeart/2005/8/layout/list1"/>
    <dgm:cxn modelId="{23723B34-3B1E-324B-98E7-F5FF7F8B7E6E}" type="presParOf" srcId="{E099EBC3-D9F8-4042-B973-1B30F7B97410}" destId="{6CCB8001-EC9B-3944-8A8F-233D29CE10F5}" srcOrd="1" destOrd="0" presId="urn:microsoft.com/office/officeart/2005/8/layout/list1"/>
    <dgm:cxn modelId="{D26582F9-7AD1-B34F-A6A7-BE1E38F2C174}" type="presParOf" srcId="{063D6500-77FF-D04B-A318-FF2F3F6B6612}" destId="{D9C7341D-6A95-954D-B59C-06A765F44797}" srcOrd="5" destOrd="0" presId="urn:microsoft.com/office/officeart/2005/8/layout/list1"/>
    <dgm:cxn modelId="{281FB09F-6EF3-504B-820F-F89F155C3004}" type="presParOf" srcId="{063D6500-77FF-D04B-A318-FF2F3F6B6612}" destId="{477C36C0-E53F-504E-AACE-46478EAE59F4}" srcOrd="6" destOrd="0" presId="urn:microsoft.com/office/officeart/2005/8/layout/list1"/>
    <dgm:cxn modelId="{3E9D108A-E52B-8C4C-B31B-6C2F2104D8D4}" type="presParOf" srcId="{063D6500-77FF-D04B-A318-FF2F3F6B6612}" destId="{F11D03A3-A31A-0244-80F1-C1DB40126E00}" srcOrd="7" destOrd="0" presId="urn:microsoft.com/office/officeart/2005/8/layout/list1"/>
    <dgm:cxn modelId="{31F8F135-CE0A-D24C-A806-39AC3723F90F}" type="presParOf" srcId="{063D6500-77FF-D04B-A318-FF2F3F6B6612}" destId="{C65C8F1A-F1C7-DC4E-B21B-1A4550A50EDD}" srcOrd="8" destOrd="0" presId="urn:microsoft.com/office/officeart/2005/8/layout/list1"/>
    <dgm:cxn modelId="{4BEC5DAC-90CF-F94A-8864-D77EADDD6FC8}" type="presParOf" srcId="{C65C8F1A-F1C7-DC4E-B21B-1A4550A50EDD}" destId="{FE304D82-D1BE-5949-BF0F-82B0E53311B3}" srcOrd="0" destOrd="0" presId="urn:microsoft.com/office/officeart/2005/8/layout/list1"/>
    <dgm:cxn modelId="{F6ECB8EB-7584-504C-93F9-6A84D4B3ED55}" type="presParOf" srcId="{C65C8F1A-F1C7-DC4E-B21B-1A4550A50EDD}" destId="{7463B919-AC13-924A-8B3D-C7B72B32EBDE}" srcOrd="1" destOrd="0" presId="urn:microsoft.com/office/officeart/2005/8/layout/list1"/>
    <dgm:cxn modelId="{9E338F2A-A885-2341-9CDE-40EFF0C41B0A}" type="presParOf" srcId="{063D6500-77FF-D04B-A318-FF2F3F6B6612}" destId="{9D33B28C-5856-9744-B90D-C4BF2F8B4C6C}" srcOrd="9" destOrd="0" presId="urn:microsoft.com/office/officeart/2005/8/layout/list1"/>
    <dgm:cxn modelId="{8C58CC62-2D2A-A642-8110-87B7D8246D13}" type="presParOf" srcId="{063D6500-77FF-D04B-A318-FF2F3F6B6612}" destId="{6BA5F547-472B-4B4D-865C-3E3FF3F5437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4B8D3-CF4D-40CD-BA70-3F68DC7446F3}" type="doc">
      <dgm:prSet loTypeId="urn:microsoft.com/office/officeart/2005/8/layout/venn1" loCatId="relationship" qsTypeId="urn:microsoft.com/office/officeart/2005/8/quickstyle/simple1" qsCatId="simple" csTypeId="urn:microsoft.com/office/officeart/2005/8/colors/colorful2" csCatId="colorful" phldr="1"/>
      <dgm:spPr/>
    </dgm:pt>
    <dgm:pt modelId="{E8F0B041-9B53-45DE-9570-74EF887ECFEE}">
      <dgm:prSet/>
      <dgm:spPr/>
      <dgm:t>
        <a:bodyPr/>
        <a:lstStyle/>
        <a:p>
          <a:pPr marL="0" marR="0" lvl="0" indent="0" defTabSz="914400" rtl="0" eaLnBrk="1" fontAlgn="base" latinLnBrk="0" hangingPunct="1">
            <a:spcBef>
              <a:spcPct val="0"/>
            </a:spcBef>
            <a:spcAft>
              <a:spcPct val="0"/>
            </a:spcAft>
            <a:buClrTx/>
            <a:buSzTx/>
            <a:buFontTx/>
            <a:buNone/>
            <a:tabLst/>
          </a:pPr>
          <a:r>
            <a:rPr kumimoji="0" lang="en-US" altLang="en-US" b="0" i="0" u="none" strike="noStrike" cap="none" normalizeH="0" baseline="0">
              <a:effectLst/>
              <a:latin typeface="+mj-lt"/>
              <a:cs typeface="Arial" charset="0"/>
            </a:rPr>
            <a:t>Mexican</a:t>
          </a:r>
        </a:p>
      </dgm:t>
    </dgm:pt>
    <dgm:pt modelId="{07BBA388-ECA6-438E-AD55-09EC9332B98A}" type="parTrans" cxnId="{8A7C26B2-261C-4CA0-815F-4C0BE0F0EEF2}">
      <dgm:prSet/>
      <dgm:spPr/>
      <dgm:t>
        <a:bodyPr/>
        <a:lstStyle/>
        <a:p>
          <a:endParaRPr lang="en-US"/>
        </a:p>
      </dgm:t>
    </dgm:pt>
    <dgm:pt modelId="{3E3B3C99-31AA-4F91-AE86-C747E376FF0C}" type="sibTrans" cxnId="{8A7C26B2-261C-4CA0-815F-4C0BE0F0EEF2}">
      <dgm:prSet/>
      <dgm:spPr/>
      <dgm:t>
        <a:bodyPr/>
        <a:lstStyle/>
        <a:p>
          <a:endParaRPr lang="en-US"/>
        </a:p>
      </dgm:t>
    </dgm:pt>
    <dgm:pt modelId="{B8408268-D33B-4DC2-B97F-DDD7DAA9E706}">
      <dgm:prSet/>
      <dgm:spPr/>
      <dgm:t>
        <a:bodyPr/>
        <a:lstStyle/>
        <a:p>
          <a:pPr marL="0" marR="0" lvl="0" indent="0" defTabSz="914400" rtl="0" eaLnBrk="1" fontAlgn="base" latinLnBrk="0" hangingPunct="1">
            <a:spcBef>
              <a:spcPct val="0"/>
            </a:spcBef>
            <a:spcAft>
              <a:spcPct val="0"/>
            </a:spcAft>
            <a:buClrTx/>
            <a:buSzTx/>
            <a:buFontTx/>
            <a:buNone/>
            <a:tabLst/>
          </a:pPr>
          <a:r>
            <a:rPr kumimoji="0" lang="en-US" altLang="en-US" b="0" i="0" u="none" strike="noStrike" cap="none" normalizeH="0" baseline="0">
              <a:effectLst/>
              <a:latin typeface="+mj-lt"/>
              <a:cs typeface="Arial" charset="0"/>
            </a:rPr>
            <a:t>Tejana / ST</a:t>
          </a:r>
        </a:p>
      </dgm:t>
    </dgm:pt>
    <dgm:pt modelId="{1187ACC2-513C-4234-B970-3A0CBA96A7DA}" type="parTrans" cxnId="{946FBB68-C57A-40C3-80D1-CE9340D27FB0}">
      <dgm:prSet/>
      <dgm:spPr/>
      <dgm:t>
        <a:bodyPr/>
        <a:lstStyle/>
        <a:p>
          <a:endParaRPr lang="en-US"/>
        </a:p>
      </dgm:t>
    </dgm:pt>
    <dgm:pt modelId="{6E5E92A0-F039-4CFC-B792-F5B6C8B3A8CC}" type="sibTrans" cxnId="{946FBB68-C57A-40C3-80D1-CE9340D27FB0}">
      <dgm:prSet/>
      <dgm:spPr/>
      <dgm:t>
        <a:bodyPr/>
        <a:lstStyle/>
        <a:p>
          <a:endParaRPr lang="en-US"/>
        </a:p>
      </dgm:t>
    </dgm:pt>
    <dgm:pt modelId="{3A6EB635-7AA3-4C75-8E99-A0027A15A7DF}">
      <dgm:prSet/>
      <dgm:spPr/>
      <dgm:t>
        <a:bodyPr/>
        <a:lstStyle/>
        <a:p>
          <a:pPr marL="0" marR="0" lvl="0" indent="0" defTabSz="914400" rtl="0" eaLnBrk="1" fontAlgn="base" latinLnBrk="0" hangingPunct="1">
            <a:spcBef>
              <a:spcPct val="0"/>
            </a:spcBef>
            <a:spcAft>
              <a:spcPct val="0"/>
            </a:spcAft>
            <a:buClrTx/>
            <a:buSzTx/>
            <a:buFontTx/>
            <a:buNone/>
            <a:tabLst/>
          </a:pPr>
          <a:r>
            <a:rPr kumimoji="0" lang="en-US" altLang="en-US" b="0" i="0" u="none" strike="noStrike" cap="none" normalizeH="0" baseline="0">
              <a:effectLst/>
              <a:latin typeface="+mj-lt"/>
              <a:cs typeface="Arial" charset="0"/>
            </a:rPr>
            <a:t>American</a:t>
          </a:r>
        </a:p>
      </dgm:t>
    </dgm:pt>
    <dgm:pt modelId="{77DD1F59-795B-477F-A544-F0E7E77C1EFA}" type="parTrans" cxnId="{3679C530-FD1D-4FCF-8F8E-733109ACEA4A}">
      <dgm:prSet/>
      <dgm:spPr/>
      <dgm:t>
        <a:bodyPr/>
        <a:lstStyle/>
        <a:p>
          <a:endParaRPr lang="en-US"/>
        </a:p>
      </dgm:t>
    </dgm:pt>
    <dgm:pt modelId="{A80A21F1-E748-446B-B723-9C6058C1B5A3}" type="sibTrans" cxnId="{3679C530-FD1D-4FCF-8F8E-733109ACEA4A}">
      <dgm:prSet/>
      <dgm:spPr/>
      <dgm:t>
        <a:bodyPr/>
        <a:lstStyle/>
        <a:p>
          <a:endParaRPr lang="en-US"/>
        </a:p>
      </dgm:t>
    </dgm:pt>
    <dgm:pt modelId="{142AF139-A640-49DA-BFB9-792461F6EC81}">
      <dgm:prSet/>
      <dgm:spPr/>
      <dgm:t>
        <a:bodyPr/>
        <a:lstStyle/>
        <a:p>
          <a:pPr marL="0" marR="0" lvl="0" indent="0" defTabSz="914400" rtl="0" eaLnBrk="1" fontAlgn="base" latinLnBrk="0" hangingPunct="1">
            <a:spcBef>
              <a:spcPct val="0"/>
            </a:spcBef>
            <a:spcAft>
              <a:spcPct val="0"/>
            </a:spcAft>
            <a:buClrTx/>
            <a:buSzTx/>
            <a:buFontTx/>
            <a:buNone/>
            <a:tabLst/>
          </a:pPr>
          <a:r>
            <a:rPr kumimoji="0" lang="en-US" altLang="en-US" b="0" i="0" u="none" strike="noStrike" cap="none" normalizeH="0" baseline="0">
              <a:effectLst/>
              <a:latin typeface="+mj-lt"/>
              <a:cs typeface="Arial" charset="0"/>
            </a:rPr>
            <a:t>Middle / working Class</a:t>
          </a:r>
        </a:p>
      </dgm:t>
    </dgm:pt>
    <dgm:pt modelId="{2A97B90A-D6A8-40A9-ACC8-1BF700330968}" type="parTrans" cxnId="{72B277CC-C59D-4FF2-BD03-40B5E1FBC077}">
      <dgm:prSet/>
      <dgm:spPr/>
      <dgm:t>
        <a:bodyPr/>
        <a:lstStyle/>
        <a:p>
          <a:endParaRPr lang="en-US"/>
        </a:p>
      </dgm:t>
    </dgm:pt>
    <dgm:pt modelId="{8F24D712-7817-4685-9C82-F72868AD4DB6}" type="sibTrans" cxnId="{72B277CC-C59D-4FF2-BD03-40B5E1FBC077}">
      <dgm:prSet/>
      <dgm:spPr/>
      <dgm:t>
        <a:bodyPr/>
        <a:lstStyle/>
        <a:p>
          <a:endParaRPr lang="en-US"/>
        </a:p>
      </dgm:t>
    </dgm:pt>
    <dgm:pt modelId="{59A6A78C-0DE8-1542-96CD-27074ABD0389}" type="pres">
      <dgm:prSet presAssocID="{8F64B8D3-CF4D-40CD-BA70-3F68DC7446F3}" presName="compositeShape" presStyleCnt="0">
        <dgm:presLayoutVars>
          <dgm:chMax val="7"/>
          <dgm:dir/>
          <dgm:resizeHandles val="exact"/>
        </dgm:presLayoutVars>
      </dgm:prSet>
      <dgm:spPr/>
    </dgm:pt>
    <dgm:pt modelId="{B136C7D4-EA6C-0244-A1E8-4BA35E0E641D}" type="pres">
      <dgm:prSet presAssocID="{E8F0B041-9B53-45DE-9570-74EF887ECFEE}" presName="circ1" presStyleLbl="vennNode1" presStyleIdx="0" presStyleCnt="4"/>
      <dgm:spPr/>
      <dgm:t>
        <a:bodyPr/>
        <a:lstStyle/>
        <a:p>
          <a:endParaRPr lang="en-US"/>
        </a:p>
      </dgm:t>
    </dgm:pt>
    <dgm:pt modelId="{08BEF5FB-8B69-9844-BFCD-5E40A75E66FA}" type="pres">
      <dgm:prSet presAssocID="{E8F0B041-9B53-45DE-9570-74EF887ECFEE}" presName="circ1Tx" presStyleLbl="revTx" presStyleIdx="0" presStyleCnt="0">
        <dgm:presLayoutVars>
          <dgm:chMax val="0"/>
          <dgm:chPref val="0"/>
          <dgm:bulletEnabled val="1"/>
        </dgm:presLayoutVars>
      </dgm:prSet>
      <dgm:spPr/>
      <dgm:t>
        <a:bodyPr/>
        <a:lstStyle/>
        <a:p>
          <a:endParaRPr lang="en-US"/>
        </a:p>
      </dgm:t>
    </dgm:pt>
    <dgm:pt modelId="{FAF2B656-E581-F94B-BD56-A5206B32F313}" type="pres">
      <dgm:prSet presAssocID="{B8408268-D33B-4DC2-B97F-DDD7DAA9E706}" presName="circ2" presStyleLbl="vennNode1" presStyleIdx="1" presStyleCnt="4"/>
      <dgm:spPr/>
      <dgm:t>
        <a:bodyPr/>
        <a:lstStyle/>
        <a:p>
          <a:endParaRPr lang="en-US"/>
        </a:p>
      </dgm:t>
    </dgm:pt>
    <dgm:pt modelId="{B1ADFAEB-0E78-3142-9BD3-0757A47E80EE}" type="pres">
      <dgm:prSet presAssocID="{B8408268-D33B-4DC2-B97F-DDD7DAA9E706}" presName="circ2Tx" presStyleLbl="revTx" presStyleIdx="0" presStyleCnt="0">
        <dgm:presLayoutVars>
          <dgm:chMax val="0"/>
          <dgm:chPref val="0"/>
          <dgm:bulletEnabled val="1"/>
        </dgm:presLayoutVars>
      </dgm:prSet>
      <dgm:spPr/>
      <dgm:t>
        <a:bodyPr/>
        <a:lstStyle/>
        <a:p>
          <a:endParaRPr lang="en-US"/>
        </a:p>
      </dgm:t>
    </dgm:pt>
    <dgm:pt modelId="{A513AA39-0B5A-084D-A4D1-5969F56D05E6}" type="pres">
      <dgm:prSet presAssocID="{3A6EB635-7AA3-4C75-8E99-A0027A15A7DF}" presName="circ3" presStyleLbl="vennNode1" presStyleIdx="2" presStyleCnt="4"/>
      <dgm:spPr/>
      <dgm:t>
        <a:bodyPr/>
        <a:lstStyle/>
        <a:p>
          <a:endParaRPr lang="en-US"/>
        </a:p>
      </dgm:t>
    </dgm:pt>
    <dgm:pt modelId="{0A0DD05F-F97C-0545-9871-D8FD5D482CAC}" type="pres">
      <dgm:prSet presAssocID="{3A6EB635-7AA3-4C75-8E99-A0027A15A7DF}" presName="circ3Tx" presStyleLbl="revTx" presStyleIdx="0" presStyleCnt="0">
        <dgm:presLayoutVars>
          <dgm:chMax val="0"/>
          <dgm:chPref val="0"/>
          <dgm:bulletEnabled val="1"/>
        </dgm:presLayoutVars>
      </dgm:prSet>
      <dgm:spPr/>
      <dgm:t>
        <a:bodyPr/>
        <a:lstStyle/>
        <a:p>
          <a:endParaRPr lang="en-US"/>
        </a:p>
      </dgm:t>
    </dgm:pt>
    <dgm:pt modelId="{70AF3C35-0EC9-1544-898A-F2B3EE6C595B}" type="pres">
      <dgm:prSet presAssocID="{142AF139-A640-49DA-BFB9-792461F6EC81}" presName="circ4" presStyleLbl="vennNode1" presStyleIdx="3" presStyleCnt="4"/>
      <dgm:spPr/>
      <dgm:t>
        <a:bodyPr/>
        <a:lstStyle/>
        <a:p>
          <a:endParaRPr lang="en-US"/>
        </a:p>
      </dgm:t>
    </dgm:pt>
    <dgm:pt modelId="{AF2C2701-2CB6-784D-9329-8409E7DD1A0D}" type="pres">
      <dgm:prSet presAssocID="{142AF139-A640-49DA-BFB9-792461F6EC81}" presName="circ4Tx" presStyleLbl="revTx" presStyleIdx="0" presStyleCnt="0">
        <dgm:presLayoutVars>
          <dgm:chMax val="0"/>
          <dgm:chPref val="0"/>
          <dgm:bulletEnabled val="1"/>
        </dgm:presLayoutVars>
      </dgm:prSet>
      <dgm:spPr/>
      <dgm:t>
        <a:bodyPr/>
        <a:lstStyle/>
        <a:p>
          <a:endParaRPr lang="en-US"/>
        </a:p>
      </dgm:t>
    </dgm:pt>
  </dgm:ptLst>
  <dgm:cxnLst>
    <dgm:cxn modelId="{EE2616A6-FBCB-0942-A65C-7B679542D566}" type="presOf" srcId="{3A6EB635-7AA3-4C75-8E99-A0027A15A7DF}" destId="{A513AA39-0B5A-084D-A4D1-5969F56D05E6}" srcOrd="0" destOrd="0" presId="urn:microsoft.com/office/officeart/2005/8/layout/venn1"/>
    <dgm:cxn modelId="{3679C530-FD1D-4FCF-8F8E-733109ACEA4A}" srcId="{8F64B8D3-CF4D-40CD-BA70-3F68DC7446F3}" destId="{3A6EB635-7AA3-4C75-8E99-A0027A15A7DF}" srcOrd="2" destOrd="0" parTransId="{77DD1F59-795B-477F-A544-F0E7E77C1EFA}" sibTransId="{A80A21F1-E748-446B-B723-9C6058C1B5A3}"/>
    <dgm:cxn modelId="{8A7C26B2-261C-4CA0-815F-4C0BE0F0EEF2}" srcId="{8F64B8D3-CF4D-40CD-BA70-3F68DC7446F3}" destId="{E8F0B041-9B53-45DE-9570-74EF887ECFEE}" srcOrd="0" destOrd="0" parTransId="{07BBA388-ECA6-438E-AD55-09EC9332B98A}" sibTransId="{3E3B3C99-31AA-4F91-AE86-C747E376FF0C}"/>
    <dgm:cxn modelId="{E5C5AF1E-A15D-0949-87CC-15764379BD5A}" type="presOf" srcId="{E8F0B041-9B53-45DE-9570-74EF887ECFEE}" destId="{08BEF5FB-8B69-9844-BFCD-5E40A75E66FA}" srcOrd="1" destOrd="0" presId="urn:microsoft.com/office/officeart/2005/8/layout/venn1"/>
    <dgm:cxn modelId="{B856E405-0F73-6643-98E5-C4A3099D65A8}" type="presOf" srcId="{3A6EB635-7AA3-4C75-8E99-A0027A15A7DF}" destId="{0A0DD05F-F97C-0545-9871-D8FD5D482CAC}" srcOrd="1" destOrd="0" presId="urn:microsoft.com/office/officeart/2005/8/layout/venn1"/>
    <dgm:cxn modelId="{C37F2979-BE5D-C448-9A61-9F0733CDCEC5}" type="presOf" srcId="{B8408268-D33B-4DC2-B97F-DDD7DAA9E706}" destId="{FAF2B656-E581-F94B-BD56-A5206B32F313}" srcOrd="0" destOrd="0" presId="urn:microsoft.com/office/officeart/2005/8/layout/venn1"/>
    <dgm:cxn modelId="{F8FC028D-8886-8E41-8845-6CABD2573DA2}" type="presOf" srcId="{142AF139-A640-49DA-BFB9-792461F6EC81}" destId="{AF2C2701-2CB6-784D-9329-8409E7DD1A0D}" srcOrd="1" destOrd="0" presId="urn:microsoft.com/office/officeart/2005/8/layout/venn1"/>
    <dgm:cxn modelId="{946FBB68-C57A-40C3-80D1-CE9340D27FB0}" srcId="{8F64B8D3-CF4D-40CD-BA70-3F68DC7446F3}" destId="{B8408268-D33B-4DC2-B97F-DDD7DAA9E706}" srcOrd="1" destOrd="0" parTransId="{1187ACC2-513C-4234-B970-3A0CBA96A7DA}" sibTransId="{6E5E92A0-F039-4CFC-B792-F5B6C8B3A8CC}"/>
    <dgm:cxn modelId="{72B277CC-C59D-4FF2-BD03-40B5E1FBC077}" srcId="{8F64B8D3-CF4D-40CD-BA70-3F68DC7446F3}" destId="{142AF139-A640-49DA-BFB9-792461F6EC81}" srcOrd="3" destOrd="0" parTransId="{2A97B90A-D6A8-40A9-ACC8-1BF700330968}" sibTransId="{8F24D712-7817-4685-9C82-F72868AD4DB6}"/>
    <dgm:cxn modelId="{48EBBACE-ADFB-A344-9D77-ED30E89C92EF}" type="presOf" srcId="{142AF139-A640-49DA-BFB9-792461F6EC81}" destId="{70AF3C35-0EC9-1544-898A-F2B3EE6C595B}" srcOrd="0" destOrd="0" presId="urn:microsoft.com/office/officeart/2005/8/layout/venn1"/>
    <dgm:cxn modelId="{4163EC6C-8899-2C41-92E3-C745245ABDDC}" type="presOf" srcId="{B8408268-D33B-4DC2-B97F-DDD7DAA9E706}" destId="{B1ADFAEB-0E78-3142-9BD3-0757A47E80EE}" srcOrd="1" destOrd="0" presId="urn:microsoft.com/office/officeart/2005/8/layout/venn1"/>
    <dgm:cxn modelId="{4CD8DDD7-ECE6-7942-8119-E556154D4763}" type="presOf" srcId="{8F64B8D3-CF4D-40CD-BA70-3F68DC7446F3}" destId="{59A6A78C-0DE8-1542-96CD-27074ABD0389}" srcOrd="0" destOrd="0" presId="urn:microsoft.com/office/officeart/2005/8/layout/venn1"/>
    <dgm:cxn modelId="{18BC6A1A-BE84-ED41-BB00-3BF3E2223907}" type="presOf" srcId="{E8F0B041-9B53-45DE-9570-74EF887ECFEE}" destId="{B136C7D4-EA6C-0244-A1E8-4BA35E0E641D}" srcOrd="0" destOrd="0" presId="urn:microsoft.com/office/officeart/2005/8/layout/venn1"/>
    <dgm:cxn modelId="{7B012A17-8C39-4D46-9165-BF97A1219B44}" type="presParOf" srcId="{59A6A78C-0DE8-1542-96CD-27074ABD0389}" destId="{B136C7D4-EA6C-0244-A1E8-4BA35E0E641D}" srcOrd="0" destOrd="0" presId="urn:microsoft.com/office/officeart/2005/8/layout/venn1"/>
    <dgm:cxn modelId="{06554C73-9E55-364F-8C4A-22758311492A}" type="presParOf" srcId="{59A6A78C-0DE8-1542-96CD-27074ABD0389}" destId="{08BEF5FB-8B69-9844-BFCD-5E40A75E66FA}" srcOrd="1" destOrd="0" presId="urn:microsoft.com/office/officeart/2005/8/layout/venn1"/>
    <dgm:cxn modelId="{6253C986-8B36-6040-A99D-42B3E3C2D398}" type="presParOf" srcId="{59A6A78C-0DE8-1542-96CD-27074ABD0389}" destId="{FAF2B656-E581-F94B-BD56-A5206B32F313}" srcOrd="2" destOrd="0" presId="urn:microsoft.com/office/officeart/2005/8/layout/venn1"/>
    <dgm:cxn modelId="{7D9A7984-9822-0646-96C9-5D3D1FB3B8CE}" type="presParOf" srcId="{59A6A78C-0DE8-1542-96CD-27074ABD0389}" destId="{B1ADFAEB-0E78-3142-9BD3-0757A47E80EE}" srcOrd="3" destOrd="0" presId="urn:microsoft.com/office/officeart/2005/8/layout/venn1"/>
    <dgm:cxn modelId="{CDECA95E-2641-5D4F-811B-7BF7CEACE56C}" type="presParOf" srcId="{59A6A78C-0DE8-1542-96CD-27074ABD0389}" destId="{A513AA39-0B5A-084D-A4D1-5969F56D05E6}" srcOrd="4" destOrd="0" presId="urn:microsoft.com/office/officeart/2005/8/layout/venn1"/>
    <dgm:cxn modelId="{83A5F4E9-B03E-E844-8BBC-9D07D901F1B8}" type="presParOf" srcId="{59A6A78C-0DE8-1542-96CD-27074ABD0389}" destId="{0A0DD05F-F97C-0545-9871-D8FD5D482CAC}" srcOrd="5" destOrd="0" presId="urn:microsoft.com/office/officeart/2005/8/layout/venn1"/>
    <dgm:cxn modelId="{B24DABFA-FB07-1D4D-A55B-5E6C61D90EDA}" type="presParOf" srcId="{59A6A78C-0DE8-1542-96CD-27074ABD0389}" destId="{70AF3C35-0EC9-1544-898A-F2B3EE6C595B}" srcOrd="6" destOrd="0" presId="urn:microsoft.com/office/officeart/2005/8/layout/venn1"/>
    <dgm:cxn modelId="{D4BB3BD0-4BE9-7845-8A72-4E9090718AE5}" type="presParOf" srcId="{59A6A78C-0DE8-1542-96CD-27074ABD0389}" destId="{AF2C2701-2CB6-784D-9329-8409E7DD1A0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8B4F64-B8C4-4A72-BF2E-484EF568F659}"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01138FD2-12C8-4557-BDF4-627806B4E958}">
      <dgm:prSet/>
      <dgm:spPr/>
      <dgm:t>
        <a:bodyPr/>
        <a:lstStyle/>
        <a:p>
          <a:r>
            <a:rPr lang="en-US" dirty="0"/>
            <a:t>Racial / Ethnic / Social / linguistic</a:t>
          </a:r>
        </a:p>
      </dgm:t>
    </dgm:pt>
    <dgm:pt modelId="{67E0BB2F-C5ED-400B-B8A9-D9450D38E4DB}" type="parTrans" cxnId="{3C699A34-0D0D-4B4E-8B6D-7F27A0EDA66E}">
      <dgm:prSet/>
      <dgm:spPr/>
      <dgm:t>
        <a:bodyPr/>
        <a:lstStyle/>
        <a:p>
          <a:endParaRPr lang="en-US"/>
        </a:p>
      </dgm:t>
    </dgm:pt>
    <dgm:pt modelId="{3D4A1EEF-014A-48EE-8BCC-B7546DE37B81}" type="sibTrans" cxnId="{3C699A34-0D0D-4B4E-8B6D-7F27A0EDA66E}">
      <dgm:prSet/>
      <dgm:spPr/>
      <dgm:t>
        <a:bodyPr/>
        <a:lstStyle/>
        <a:p>
          <a:endParaRPr lang="en-US"/>
        </a:p>
      </dgm:t>
    </dgm:pt>
    <dgm:pt modelId="{AC17326D-8BC2-46B1-931D-D2861FCFB47B}">
      <dgm:prSet/>
      <dgm:spPr/>
      <dgm:t>
        <a:bodyPr/>
        <a:lstStyle/>
        <a:p>
          <a:r>
            <a:rPr lang="en-US" dirty="0"/>
            <a:t>Religious / Spirituality</a:t>
          </a:r>
        </a:p>
      </dgm:t>
    </dgm:pt>
    <dgm:pt modelId="{7A414EDD-C8E2-492D-A212-5E1E88118B71}" type="parTrans" cxnId="{2ED1F425-E88D-4BC9-87F0-E13E2CF9AF8E}">
      <dgm:prSet/>
      <dgm:spPr/>
      <dgm:t>
        <a:bodyPr/>
        <a:lstStyle/>
        <a:p>
          <a:endParaRPr lang="en-US"/>
        </a:p>
      </dgm:t>
    </dgm:pt>
    <dgm:pt modelId="{73E5731D-A080-478C-A5DF-790AFA7BDFDE}" type="sibTrans" cxnId="{2ED1F425-E88D-4BC9-87F0-E13E2CF9AF8E}">
      <dgm:prSet/>
      <dgm:spPr/>
      <dgm:t>
        <a:bodyPr/>
        <a:lstStyle/>
        <a:p>
          <a:endParaRPr lang="en-US"/>
        </a:p>
      </dgm:t>
    </dgm:pt>
    <dgm:pt modelId="{8CCA11C3-6E43-4D65-92E3-0284C2B63F64}">
      <dgm:prSet/>
      <dgm:spPr/>
      <dgm:t>
        <a:bodyPr/>
        <a:lstStyle/>
        <a:p>
          <a:r>
            <a:rPr lang="en-US"/>
            <a:t>LBGTQ</a:t>
          </a:r>
        </a:p>
      </dgm:t>
    </dgm:pt>
    <dgm:pt modelId="{46C5EDF8-5DED-4CF5-BF94-CBBB054042E2}" type="parTrans" cxnId="{D1AC3F82-2259-4DDC-A226-AD4DED701B1D}">
      <dgm:prSet/>
      <dgm:spPr/>
      <dgm:t>
        <a:bodyPr/>
        <a:lstStyle/>
        <a:p>
          <a:endParaRPr lang="en-US"/>
        </a:p>
      </dgm:t>
    </dgm:pt>
    <dgm:pt modelId="{09F78779-00CE-4592-8FE5-97C630541E66}" type="sibTrans" cxnId="{D1AC3F82-2259-4DDC-A226-AD4DED701B1D}">
      <dgm:prSet/>
      <dgm:spPr/>
      <dgm:t>
        <a:bodyPr/>
        <a:lstStyle/>
        <a:p>
          <a:endParaRPr lang="en-US"/>
        </a:p>
      </dgm:t>
    </dgm:pt>
    <dgm:pt modelId="{8D1498AB-1B6B-41C8-BECF-C7814B372A89}">
      <dgm:prSet/>
      <dgm:spPr/>
      <dgm:t>
        <a:bodyPr/>
        <a:lstStyle/>
        <a:p>
          <a:r>
            <a:rPr lang="en-US" dirty="0"/>
            <a:t>School Sub-cultures (e.g., athletes, skaters, dancers, band, drama, chess, cheerleaders)</a:t>
          </a:r>
        </a:p>
      </dgm:t>
    </dgm:pt>
    <dgm:pt modelId="{DB0F01CB-C4C4-4E35-BA56-2AE16D4348D2}" type="parTrans" cxnId="{2FD1F031-22D0-44F0-B9F2-2B3A99C86C97}">
      <dgm:prSet/>
      <dgm:spPr/>
      <dgm:t>
        <a:bodyPr/>
        <a:lstStyle/>
        <a:p>
          <a:endParaRPr lang="en-US"/>
        </a:p>
      </dgm:t>
    </dgm:pt>
    <dgm:pt modelId="{731CA2D0-B40C-4687-BF3E-D014FE9143C0}" type="sibTrans" cxnId="{2FD1F031-22D0-44F0-B9F2-2B3A99C86C97}">
      <dgm:prSet/>
      <dgm:spPr/>
      <dgm:t>
        <a:bodyPr/>
        <a:lstStyle/>
        <a:p>
          <a:endParaRPr lang="en-US"/>
        </a:p>
      </dgm:t>
    </dgm:pt>
    <dgm:pt modelId="{8F57C2A4-F37A-45AA-93DC-8F82B483DDA7}">
      <dgm:prSet/>
      <dgm:spPr/>
      <dgm:t>
        <a:bodyPr/>
        <a:lstStyle/>
        <a:p>
          <a:r>
            <a:rPr lang="en-US"/>
            <a:t>Disability (e.g., Deaf Culture, SPED, GENED, physical disability)</a:t>
          </a:r>
        </a:p>
      </dgm:t>
    </dgm:pt>
    <dgm:pt modelId="{A0E43045-2C5B-4B3A-8E01-681934E4F6BD}" type="parTrans" cxnId="{CBBC9B43-E346-4BD0-82EF-A2613EF80D7F}">
      <dgm:prSet/>
      <dgm:spPr/>
      <dgm:t>
        <a:bodyPr/>
        <a:lstStyle/>
        <a:p>
          <a:endParaRPr lang="en-US"/>
        </a:p>
      </dgm:t>
    </dgm:pt>
    <dgm:pt modelId="{430A6FC5-82EF-4A9F-814A-F7542AAB140C}" type="sibTrans" cxnId="{CBBC9B43-E346-4BD0-82EF-A2613EF80D7F}">
      <dgm:prSet/>
      <dgm:spPr/>
      <dgm:t>
        <a:bodyPr/>
        <a:lstStyle/>
        <a:p>
          <a:endParaRPr lang="en-US"/>
        </a:p>
      </dgm:t>
    </dgm:pt>
    <dgm:pt modelId="{13F65672-BAFA-40C3-8C77-E3AF3CABB3B9}">
      <dgm:prSet/>
      <dgm:spPr/>
      <dgm:t>
        <a:bodyPr/>
        <a:lstStyle/>
        <a:p>
          <a:r>
            <a:rPr lang="en-US"/>
            <a:t>Homeless</a:t>
          </a:r>
        </a:p>
      </dgm:t>
    </dgm:pt>
    <dgm:pt modelId="{76807EDE-E1A0-4E26-B809-6B6C5379E8F7}" type="parTrans" cxnId="{FC5F1F20-64CF-4E5E-9596-9FA1247D54C8}">
      <dgm:prSet/>
      <dgm:spPr/>
      <dgm:t>
        <a:bodyPr/>
        <a:lstStyle/>
        <a:p>
          <a:endParaRPr lang="en-US"/>
        </a:p>
      </dgm:t>
    </dgm:pt>
    <dgm:pt modelId="{5562C056-51CE-4435-A23E-D63B51870DB5}" type="sibTrans" cxnId="{FC5F1F20-64CF-4E5E-9596-9FA1247D54C8}">
      <dgm:prSet/>
      <dgm:spPr/>
      <dgm:t>
        <a:bodyPr/>
        <a:lstStyle/>
        <a:p>
          <a:endParaRPr lang="en-US"/>
        </a:p>
      </dgm:t>
    </dgm:pt>
    <dgm:pt modelId="{5E8585D0-28D0-4ABE-B1DA-9D937477094B}">
      <dgm:prSet/>
      <dgm:spPr/>
      <dgm:t>
        <a:bodyPr/>
        <a:lstStyle/>
        <a:p>
          <a:r>
            <a:rPr lang="en-US"/>
            <a:t>Foster</a:t>
          </a:r>
        </a:p>
      </dgm:t>
    </dgm:pt>
    <dgm:pt modelId="{202E05D8-60F7-4CEB-8055-F6BDDC827B17}" type="parTrans" cxnId="{FF0F6BE9-B055-458B-9269-7F977232DCD0}">
      <dgm:prSet/>
      <dgm:spPr/>
      <dgm:t>
        <a:bodyPr/>
        <a:lstStyle/>
        <a:p>
          <a:endParaRPr lang="en-US"/>
        </a:p>
      </dgm:t>
    </dgm:pt>
    <dgm:pt modelId="{0C94B345-69BB-4D57-A901-5BD5ABED69E8}" type="sibTrans" cxnId="{FF0F6BE9-B055-458B-9269-7F977232DCD0}">
      <dgm:prSet/>
      <dgm:spPr/>
      <dgm:t>
        <a:bodyPr/>
        <a:lstStyle/>
        <a:p>
          <a:endParaRPr lang="en-US"/>
        </a:p>
      </dgm:t>
    </dgm:pt>
    <dgm:pt modelId="{6310454B-0E64-4754-B977-B9D5BB62DE20}">
      <dgm:prSet/>
      <dgm:spPr/>
      <dgm:t>
        <a:bodyPr/>
        <a:lstStyle/>
        <a:p>
          <a:r>
            <a:rPr lang="en-US"/>
            <a:t>Immigrants</a:t>
          </a:r>
        </a:p>
      </dgm:t>
    </dgm:pt>
    <dgm:pt modelId="{81EB5390-B9DF-40FB-84F6-670840C10424}" type="parTrans" cxnId="{A784069C-898F-47C0-B908-9B58E51A749E}">
      <dgm:prSet/>
      <dgm:spPr/>
      <dgm:t>
        <a:bodyPr/>
        <a:lstStyle/>
        <a:p>
          <a:endParaRPr lang="en-US"/>
        </a:p>
      </dgm:t>
    </dgm:pt>
    <dgm:pt modelId="{5CCB6285-B6FD-490D-B5E4-892C3C5179D1}" type="sibTrans" cxnId="{A784069C-898F-47C0-B908-9B58E51A749E}">
      <dgm:prSet/>
      <dgm:spPr/>
      <dgm:t>
        <a:bodyPr/>
        <a:lstStyle/>
        <a:p>
          <a:endParaRPr lang="en-US"/>
        </a:p>
      </dgm:t>
    </dgm:pt>
    <dgm:pt modelId="{9F8069C4-86C9-B646-83E6-59808D8BBEF1}" type="pres">
      <dgm:prSet presAssocID="{CA8B4F64-B8C4-4A72-BF2E-484EF568F659}" presName="diagram" presStyleCnt="0">
        <dgm:presLayoutVars>
          <dgm:dir/>
          <dgm:resizeHandles val="exact"/>
        </dgm:presLayoutVars>
      </dgm:prSet>
      <dgm:spPr/>
      <dgm:t>
        <a:bodyPr/>
        <a:lstStyle/>
        <a:p>
          <a:endParaRPr lang="en-US"/>
        </a:p>
      </dgm:t>
    </dgm:pt>
    <dgm:pt modelId="{8AF17971-D8B5-5945-B589-8CF2785013D6}" type="pres">
      <dgm:prSet presAssocID="{01138FD2-12C8-4557-BDF4-627806B4E958}" presName="node" presStyleLbl="node1" presStyleIdx="0" presStyleCnt="8">
        <dgm:presLayoutVars>
          <dgm:bulletEnabled val="1"/>
        </dgm:presLayoutVars>
      </dgm:prSet>
      <dgm:spPr/>
      <dgm:t>
        <a:bodyPr/>
        <a:lstStyle/>
        <a:p>
          <a:endParaRPr lang="en-US"/>
        </a:p>
      </dgm:t>
    </dgm:pt>
    <dgm:pt modelId="{117DA15C-7BAE-4446-BDDF-3F2803D3A0B8}" type="pres">
      <dgm:prSet presAssocID="{3D4A1EEF-014A-48EE-8BCC-B7546DE37B81}" presName="sibTrans" presStyleCnt="0"/>
      <dgm:spPr/>
    </dgm:pt>
    <dgm:pt modelId="{9A5530BD-A3A0-644A-B16D-CA58AB2E8F71}" type="pres">
      <dgm:prSet presAssocID="{AC17326D-8BC2-46B1-931D-D2861FCFB47B}" presName="node" presStyleLbl="node1" presStyleIdx="1" presStyleCnt="8">
        <dgm:presLayoutVars>
          <dgm:bulletEnabled val="1"/>
        </dgm:presLayoutVars>
      </dgm:prSet>
      <dgm:spPr/>
      <dgm:t>
        <a:bodyPr/>
        <a:lstStyle/>
        <a:p>
          <a:endParaRPr lang="en-US"/>
        </a:p>
      </dgm:t>
    </dgm:pt>
    <dgm:pt modelId="{CB181839-7C9A-3147-A3D9-7136FEC1E9F9}" type="pres">
      <dgm:prSet presAssocID="{73E5731D-A080-478C-A5DF-790AFA7BDFDE}" presName="sibTrans" presStyleCnt="0"/>
      <dgm:spPr/>
    </dgm:pt>
    <dgm:pt modelId="{CE41C3F1-43AD-6D46-872E-2FE0F8CC8D19}" type="pres">
      <dgm:prSet presAssocID="{8CCA11C3-6E43-4D65-92E3-0284C2B63F64}" presName="node" presStyleLbl="node1" presStyleIdx="2" presStyleCnt="8">
        <dgm:presLayoutVars>
          <dgm:bulletEnabled val="1"/>
        </dgm:presLayoutVars>
      </dgm:prSet>
      <dgm:spPr/>
      <dgm:t>
        <a:bodyPr/>
        <a:lstStyle/>
        <a:p>
          <a:endParaRPr lang="en-US"/>
        </a:p>
      </dgm:t>
    </dgm:pt>
    <dgm:pt modelId="{97DE2CF7-CC44-674A-B31A-FCB3E5D65F18}" type="pres">
      <dgm:prSet presAssocID="{09F78779-00CE-4592-8FE5-97C630541E66}" presName="sibTrans" presStyleCnt="0"/>
      <dgm:spPr/>
    </dgm:pt>
    <dgm:pt modelId="{11C425C1-7467-884A-8117-1C92DB08179A}" type="pres">
      <dgm:prSet presAssocID="{8D1498AB-1B6B-41C8-BECF-C7814B372A89}" presName="node" presStyleLbl="node1" presStyleIdx="3" presStyleCnt="8">
        <dgm:presLayoutVars>
          <dgm:bulletEnabled val="1"/>
        </dgm:presLayoutVars>
      </dgm:prSet>
      <dgm:spPr/>
      <dgm:t>
        <a:bodyPr/>
        <a:lstStyle/>
        <a:p>
          <a:endParaRPr lang="en-US"/>
        </a:p>
      </dgm:t>
    </dgm:pt>
    <dgm:pt modelId="{BCE47839-B2C1-0844-B5EF-02B2156940E1}" type="pres">
      <dgm:prSet presAssocID="{731CA2D0-B40C-4687-BF3E-D014FE9143C0}" presName="sibTrans" presStyleCnt="0"/>
      <dgm:spPr/>
    </dgm:pt>
    <dgm:pt modelId="{FAE32F18-A7F1-254A-8841-96C0924DCF17}" type="pres">
      <dgm:prSet presAssocID="{8F57C2A4-F37A-45AA-93DC-8F82B483DDA7}" presName="node" presStyleLbl="node1" presStyleIdx="4" presStyleCnt="8">
        <dgm:presLayoutVars>
          <dgm:bulletEnabled val="1"/>
        </dgm:presLayoutVars>
      </dgm:prSet>
      <dgm:spPr/>
      <dgm:t>
        <a:bodyPr/>
        <a:lstStyle/>
        <a:p>
          <a:endParaRPr lang="en-US"/>
        </a:p>
      </dgm:t>
    </dgm:pt>
    <dgm:pt modelId="{ADF4797F-1B38-1D49-BCFB-555F764A605C}" type="pres">
      <dgm:prSet presAssocID="{430A6FC5-82EF-4A9F-814A-F7542AAB140C}" presName="sibTrans" presStyleCnt="0"/>
      <dgm:spPr/>
    </dgm:pt>
    <dgm:pt modelId="{27D305DA-57B5-0A40-BDC6-0E6B4EE2CE94}" type="pres">
      <dgm:prSet presAssocID="{13F65672-BAFA-40C3-8C77-E3AF3CABB3B9}" presName="node" presStyleLbl="node1" presStyleIdx="5" presStyleCnt="8">
        <dgm:presLayoutVars>
          <dgm:bulletEnabled val="1"/>
        </dgm:presLayoutVars>
      </dgm:prSet>
      <dgm:spPr/>
      <dgm:t>
        <a:bodyPr/>
        <a:lstStyle/>
        <a:p>
          <a:endParaRPr lang="en-US"/>
        </a:p>
      </dgm:t>
    </dgm:pt>
    <dgm:pt modelId="{9E170530-98E6-F649-8B52-15D05E410FAC}" type="pres">
      <dgm:prSet presAssocID="{5562C056-51CE-4435-A23E-D63B51870DB5}" presName="sibTrans" presStyleCnt="0"/>
      <dgm:spPr/>
    </dgm:pt>
    <dgm:pt modelId="{420C47AA-70F7-4046-AB1A-C5BADFF942E9}" type="pres">
      <dgm:prSet presAssocID="{5E8585D0-28D0-4ABE-B1DA-9D937477094B}" presName="node" presStyleLbl="node1" presStyleIdx="6" presStyleCnt="8">
        <dgm:presLayoutVars>
          <dgm:bulletEnabled val="1"/>
        </dgm:presLayoutVars>
      </dgm:prSet>
      <dgm:spPr/>
      <dgm:t>
        <a:bodyPr/>
        <a:lstStyle/>
        <a:p>
          <a:endParaRPr lang="en-US"/>
        </a:p>
      </dgm:t>
    </dgm:pt>
    <dgm:pt modelId="{EF3437B7-072A-E246-99E6-EC0B5BCFBC16}" type="pres">
      <dgm:prSet presAssocID="{0C94B345-69BB-4D57-A901-5BD5ABED69E8}" presName="sibTrans" presStyleCnt="0"/>
      <dgm:spPr/>
    </dgm:pt>
    <dgm:pt modelId="{D42A67CE-764D-DA41-8145-EC9383508BD3}" type="pres">
      <dgm:prSet presAssocID="{6310454B-0E64-4754-B977-B9D5BB62DE20}" presName="node" presStyleLbl="node1" presStyleIdx="7" presStyleCnt="8">
        <dgm:presLayoutVars>
          <dgm:bulletEnabled val="1"/>
        </dgm:presLayoutVars>
      </dgm:prSet>
      <dgm:spPr/>
      <dgm:t>
        <a:bodyPr/>
        <a:lstStyle/>
        <a:p>
          <a:endParaRPr lang="en-US"/>
        </a:p>
      </dgm:t>
    </dgm:pt>
  </dgm:ptLst>
  <dgm:cxnLst>
    <dgm:cxn modelId="{8BA8B572-6D00-4C48-91D0-BC7923393CCA}" type="presOf" srcId="{8F57C2A4-F37A-45AA-93DC-8F82B483DDA7}" destId="{FAE32F18-A7F1-254A-8841-96C0924DCF17}" srcOrd="0" destOrd="0" presId="urn:microsoft.com/office/officeart/2005/8/layout/default"/>
    <dgm:cxn modelId="{CBBC9B43-E346-4BD0-82EF-A2613EF80D7F}" srcId="{CA8B4F64-B8C4-4A72-BF2E-484EF568F659}" destId="{8F57C2A4-F37A-45AA-93DC-8F82B483DDA7}" srcOrd="4" destOrd="0" parTransId="{A0E43045-2C5B-4B3A-8E01-681934E4F6BD}" sibTransId="{430A6FC5-82EF-4A9F-814A-F7542AAB140C}"/>
    <dgm:cxn modelId="{EF7E885E-4677-4845-BAF6-979243574C26}" type="presOf" srcId="{8D1498AB-1B6B-41C8-BECF-C7814B372A89}" destId="{11C425C1-7467-884A-8117-1C92DB08179A}" srcOrd="0" destOrd="0" presId="urn:microsoft.com/office/officeart/2005/8/layout/default"/>
    <dgm:cxn modelId="{D1AC3F82-2259-4DDC-A226-AD4DED701B1D}" srcId="{CA8B4F64-B8C4-4A72-BF2E-484EF568F659}" destId="{8CCA11C3-6E43-4D65-92E3-0284C2B63F64}" srcOrd="2" destOrd="0" parTransId="{46C5EDF8-5DED-4CF5-BF94-CBBB054042E2}" sibTransId="{09F78779-00CE-4592-8FE5-97C630541E66}"/>
    <dgm:cxn modelId="{FC5F1F20-64CF-4E5E-9596-9FA1247D54C8}" srcId="{CA8B4F64-B8C4-4A72-BF2E-484EF568F659}" destId="{13F65672-BAFA-40C3-8C77-E3AF3CABB3B9}" srcOrd="5" destOrd="0" parTransId="{76807EDE-E1A0-4E26-B809-6B6C5379E8F7}" sibTransId="{5562C056-51CE-4435-A23E-D63B51870DB5}"/>
    <dgm:cxn modelId="{7A1B3EBB-44CE-774D-8FB5-D3F3C39C7699}" type="presOf" srcId="{8CCA11C3-6E43-4D65-92E3-0284C2B63F64}" destId="{CE41C3F1-43AD-6D46-872E-2FE0F8CC8D19}" srcOrd="0" destOrd="0" presId="urn:microsoft.com/office/officeart/2005/8/layout/default"/>
    <dgm:cxn modelId="{2ED1F425-E88D-4BC9-87F0-E13E2CF9AF8E}" srcId="{CA8B4F64-B8C4-4A72-BF2E-484EF568F659}" destId="{AC17326D-8BC2-46B1-931D-D2861FCFB47B}" srcOrd="1" destOrd="0" parTransId="{7A414EDD-C8E2-492D-A212-5E1E88118B71}" sibTransId="{73E5731D-A080-478C-A5DF-790AFA7BDFDE}"/>
    <dgm:cxn modelId="{FF0F6BE9-B055-458B-9269-7F977232DCD0}" srcId="{CA8B4F64-B8C4-4A72-BF2E-484EF568F659}" destId="{5E8585D0-28D0-4ABE-B1DA-9D937477094B}" srcOrd="6" destOrd="0" parTransId="{202E05D8-60F7-4CEB-8055-F6BDDC827B17}" sibTransId="{0C94B345-69BB-4D57-A901-5BD5ABED69E8}"/>
    <dgm:cxn modelId="{FC27D269-CBF1-414C-966E-0B3C1BEB4BC8}" type="presOf" srcId="{01138FD2-12C8-4557-BDF4-627806B4E958}" destId="{8AF17971-D8B5-5945-B589-8CF2785013D6}" srcOrd="0" destOrd="0" presId="urn:microsoft.com/office/officeart/2005/8/layout/default"/>
    <dgm:cxn modelId="{8785BBA9-8C51-2E48-8FFF-D99619812EEB}" type="presOf" srcId="{AC17326D-8BC2-46B1-931D-D2861FCFB47B}" destId="{9A5530BD-A3A0-644A-B16D-CA58AB2E8F71}" srcOrd="0" destOrd="0" presId="urn:microsoft.com/office/officeart/2005/8/layout/default"/>
    <dgm:cxn modelId="{76AB900C-F0CA-564B-814C-D7037B3DEC83}" type="presOf" srcId="{5E8585D0-28D0-4ABE-B1DA-9D937477094B}" destId="{420C47AA-70F7-4046-AB1A-C5BADFF942E9}" srcOrd="0" destOrd="0" presId="urn:microsoft.com/office/officeart/2005/8/layout/default"/>
    <dgm:cxn modelId="{A784069C-898F-47C0-B908-9B58E51A749E}" srcId="{CA8B4F64-B8C4-4A72-BF2E-484EF568F659}" destId="{6310454B-0E64-4754-B977-B9D5BB62DE20}" srcOrd="7" destOrd="0" parTransId="{81EB5390-B9DF-40FB-84F6-670840C10424}" sibTransId="{5CCB6285-B6FD-490D-B5E4-892C3C5179D1}"/>
    <dgm:cxn modelId="{3C699A34-0D0D-4B4E-8B6D-7F27A0EDA66E}" srcId="{CA8B4F64-B8C4-4A72-BF2E-484EF568F659}" destId="{01138FD2-12C8-4557-BDF4-627806B4E958}" srcOrd="0" destOrd="0" parTransId="{67E0BB2F-C5ED-400B-B8A9-D9450D38E4DB}" sibTransId="{3D4A1EEF-014A-48EE-8BCC-B7546DE37B81}"/>
    <dgm:cxn modelId="{2FD1F031-22D0-44F0-B9F2-2B3A99C86C97}" srcId="{CA8B4F64-B8C4-4A72-BF2E-484EF568F659}" destId="{8D1498AB-1B6B-41C8-BECF-C7814B372A89}" srcOrd="3" destOrd="0" parTransId="{DB0F01CB-C4C4-4E35-BA56-2AE16D4348D2}" sibTransId="{731CA2D0-B40C-4687-BF3E-D014FE9143C0}"/>
    <dgm:cxn modelId="{06ADD7A2-8175-264A-89A1-B450422A658D}" type="presOf" srcId="{CA8B4F64-B8C4-4A72-BF2E-484EF568F659}" destId="{9F8069C4-86C9-B646-83E6-59808D8BBEF1}" srcOrd="0" destOrd="0" presId="urn:microsoft.com/office/officeart/2005/8/layout/default"/>
    <dgm:cxn modelId="{7ADCFBF4-6049-BC4D-8ECB-B32AA0CC7C74}" type="presOf" srcId="{6310454B-0E64-4754-B977-B9D5BB62DE20}" destId="{D42A67CE-764D-DA41-8145-EC9383508BD3}" srcOrd="0" destOrd="0" presId="urn:microsoft.com/office/officeart/2005/8/layout/default"/>
    <dgm:cxn modelId="{236C46F2-97F7-2940-80AB-BC13372A4798}" type="presOf" srcId="{13F65672-BAFA-40C3-8C77-E3AF3CABB3B9}" destId="{27D305DA-57B5-0A40-BDC6-0E6B4EE2CE94}" srcOrd="0" destOrd="0" presId="urn:microsoft.com/office/officeart/2005/8/layout/default"/>
    <dgm:cxn modelId="{C3C3CEB5-026E-1245-B9BD-794A41460743}" type="presParOf" srcId="{9F8069C4-86C9-B646-83E6-59808D8BBEF1}" destId="{8AF17971-D8B5-5945-B589-8CF2785013D6}" srcOrd="0" destOrd="0" presId="urn:microsoft.com/office/officeart/2005/8/layout/default"/>
    <dgm:cxn modelId="{E9DC645C-BCD2-3849-8051-4DE35EBBEC00}" type="presParOf" srcId="{9F8069C4-86C9-B646-83E6-59808D8BBEF1}" destId="{117DA15C-7BAE-4446-BDDF-3F2803D3A0B8}" srcOrd="1" destOrd="0" presId="urn:microsoft.com/office/officeart/2005/8/layout/default"/>
    <dgm:cxn modelId="{D57D1ED2-6824-0C49-81FC-033799471FC4}" type="presParOf" srcId="{9F8069C4-86C9-B646-83E6-59808D8BBEF1}" destId="{9A5530BD-A3A0-644A-B16D-CA58AB2E8F71}" srcOrd="2" destOrd="0" presId="urn:microsoft.com/office/officeart/2005/8/layout/default"/>
    <dgm:cxn modelId="{85A30CA9-6601-1A48-A8C7-B4E7FB698304}" type="presParOf" srcId="{9F8069C4-86C9-B646-83E6-59808D8BBEF1}" destId="{CB181839-7C9A-3147-A3D9-7136FEC1E9F9}" srcOrd="3" destOrd="0" presId="urn:microsoft.com/office/officeart/2005/8/layout/default"/>
    <dgm:cxn modelId="{E632B62E-59A0-ED4C-9A9A-75BD306045A4}" type="presParOf" srcId="{9F8069C4-86C9-B646-83E6-59808D8BBEF1}" destId="{CE41C3F1-43AD-6D46-872E-2FE0F8CC8D19}" srcOrd="4" destOrd="0" presId="urn:microsoft.com/office/officeart/2005/8/layout/default"/>
    <dgm:cxn modelId="{24A865DB-3FC4-4E4B-9533-6E336389B076}" type="presParOf" srcId="{9F8069C4-86C9-B646-83E6-59808D8BBEF1}" destId="{97DE2CF7-CC44-674A-B31A-FCB3E5D65F18}" srcOrd="5" destOrd="0" presId="urn:microsoft.com/office/officeart/2005/8/layout/default"/>
    <dgm:cxn modelId="{7AAFE50C-50AD-7D45-B4EC-AE9733472715}" type="presParOf" srcId="{9F8069C4-86C9-B646-83E6-59808D8BBEF1}" destId="{11C425C1-7467-884A-8117-1C92DB08179A}" srcOrd="6" destOrd="0" presId="urn:microsoft.com/office/officeart/2005/8/layout/default"/>
    <dgm:cxn modelId="{CCD10F10-88F3-5E4B-9FEB-0958C6EC938E}" type="presParOf" srcId="{9F8069C4-86C9-B646-83E6-59808D8BBEF1}" destId="{BCE47839-B2C1-0844-B5EF-02B2156940E1}" srcOrd="7" destOrd="0" presId="urn:microsoft.com/office/officeart/2005/8/layout/default"/>
    <dgm:cxn modelId="{2000326C-1DF6-DD4E-8552-6D9CD144A3E6}" type="presParOf" srcId="{9F8069C4-86C9-B646-83E6-59808D8BBEF1}" destId="{FAE32F18-A7F1-254A-8841-96C0924DCF17}" srcOrd="8" destOrd="0" presId="urn:microsoft.com/office/officeart/2005/8/layout/default"/>
    <dgm:cxn modelId="{8B34C958-170C-EA41-87C5-7DC99CC2C028}" type="presParOf" srcId="{9F8069C4-86C9-B646-83E6-59808D8BBEF1}" destId="{ADF4797F-1B38-1D49-BCFB-555F764A605C}" srcOrd="9" destOrd="0" presId="urn:microsoft.com/office/officeart/2005/8/layout/default"/>
    <dgm:cxn modelId="{D4BA5BEC-045C-8247-85FD-C545715E84CE}" type="presParOf" srcId="{9F8069C4-86C9-B646-83E6-59808D8BBEF1}" destId="{27D305DA-57B5-0A40-BDC6-0E6B4EE2CE94}" srcOrd="10" destOrd="0" presId="urn:microsoft.com/office/officeart/2005/8/layout/default"/>
    <dgm:cxn modelId="{F594C9ED-69A6-5E49-8257-20BE81BCB146}" type="presParOf" srcId="{9F8069C4-86C9-B646-83E6-59808D8BBEF1}" destId="{9E170530-98E6-F649-8B52-15D05E410FAC}" srcOrd="11" destOrd="0" presId="urn:microsoft.com/office/officeart/2005/8/layout/default"/>
    <dgm:cxn modelId="{D4C61CD3-F728-794D-8979-92AA7E39CF91}" type="presParOf" srcId="{9F8069C4-86C9-B646-83E6-59808D8BBEF1}" destId="{420C47AA-70F7-4046-AB1A-C5BADFF942E9}" srcOrd="12" destOrd="0" presId="urn:microsoft.com/office/officeart/2005/8/layout/default"/>
    <dgm:cxn modelId="{33AB134E-D00D-AA4D-AC9F-9237B1F2BF8E}" type="presParOf" srcId="{9F8069C4-86C9-B646-83E6-59808D8BBEF1}" destId="{EF3437B7-072A-E246-99E6-EC0B5BCFBC16}" srcOrd="13" destOrd="0" presId="urn:microsoft.com/office/officeart/2005/8/layout/default"/>
    <dgm:cxn modelId="{4A2F67E5-51B2-704D-A22C-9E79ABB31DAE}" type="presParOf" srcId="{9F8069C4-86C9-B646-83E6-59808D8BBEF1}" destId="{D42A67CE-764D-DA41-8145-EC9383508BD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0AD502-91A8-465F-AB6F-2CFBED7CFF3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FD6E598-6638-47AC-94A1-BC186B8355AC}">
      <dgm:prSet custT="1"/>
      <dgm:spPr/>
      <dgm:t>
        <a:bodyPr/>
        <a:lstStyle/>
        <a:p>
          <a:pPr>
            <a:defRPr cap="all"/>
          </a:pPr>
          <a:r>
            <a:rPr lang="en-US" sz="1600" cap="none" dirty="0"/>
            <a:t>Understand your culture and others’ culture</a:t>
          </a:r>
        </a:p>
      </dgm:t>
    </dgm:pt>
    <dgm:pt modelId="{5EAC3D11-A255-4076-AEF5-5AEE528BEF04}" type="parTrans" cxnId="{3FBC6C2A-6C90-4AA7-B290-AE5EF0768578}">
      <dgm:prSet/>
      <dgm:spPr/>
      <dgm:t>
        <a:bodyPr/>
        <a:lstStyle/>
        <a:p>
          <a:endParaRPr lang="en-US"/>
        </a:p>
      </dgm:t>
    </dgm:pt>
    <dgm:pt modelId="{3836C4DC-4D77-4A17-9C73-03BAB0E43654}" type="sibTrans" cxnId="{3FBC6C2A-6C90-4AA7-B290-AE5EF0768578}">
      <dgm:prSet/>
      <dgm:spPr/>
      <dgm:t>
        <a:bodyPr/>
        <a:lstStyle/>
        <a:p>
          <a:endParaRPr lang="en-US"/>
        </a:p>
      </dgm:t>
    </dgm:pt>
    <dgm:pt modelId="{4D4CAF6B-AE59-4CF3-A273-C7B3DE434C76}">
      <dgm:prSet custT="1"/>
      <dgm:spPr/>
      <dgm:t>
        <a:bodyPr/>
        <a:lstStyle/>
        <a:p>
          <a:pPr>
            <a:defRPr cap="all"/>
          </a:pPr>
          <a:r>
            <a:rPr lang="en-US" sz="1600" cap="none" dirty="0"/>
            <a:t>Develop cross-cultural communication and interpersonal skills</a:t>
          </a:r>
        </a:p>
      </dgm:t>
    </dgm:pt>
    <dgm:pt modelId="{9D88F4FA-F0E2-47C2-A611-D3BBA917F022}" type="parTrans" cxnId="{40CB4901-72BF-4F1D-B5E1-F76334B070F7}">
      <dgm:prSet/>
      <dgm:spPr/>
      <dgm:t>
        <a:bodyPr/>
        <a:lstStyle/>
        <a:p>
          <a:endParaRPr lang="en-US"/>
        </a:p>
      </dgm:t>
    </dgm:pt>
    <dgm:pt modelId="{7AD33B92-F3C6-42E9-B043-F6ED54656013}" type="sibTrans" cxnId="{40CB4901-72BF-4F1D-B5E1-F76334B070F7}">
      <dgm:prSet/>
      <dgm:spPr/>
      <dgm:t>
        <a:bodyPr/>
        <a:lstStyle/>
        <a:p>
          <a:endParaRPr lang="en-US"/>
        </a:p>
      </dgm:t>
    </dgm:pt>
    <dgm:pt modelId="{E90D8342-6C59-4683-B895-C0EF29F13217}">
      <dgm:prSet custT="1"/>
      <dgm:spPr/>
      <dgm:t>
        <a:bodyPr/>
        <a:lstStyle/>
        <a:p>
          <a:pPr>
            <a:defRPr cap="all"/>
          </a:pPr>
          <a:r>
            <a:rPr lang="en-US" sz="1600" cap="none" dirty="0"/>
            <a:t>Examine culturally-embedded context</a:t>
          </a:r>
        </a:p>
      </dgm:t>
    </dgm:pt>
    <dgm:pt modelId="{E69C5560-258E-4A1F-8597-EBAF30F42068}" type="parTrans" cxnId="{1F74C5BA-576C-439A-B264-FFA5F551E035}">
      <dgm:prSet/>
      <dgm:spPr/>
      <dgm:t>
        <a:bodyPr/>
        <a:lstStyle/>
        <a:p>
          <a:endParaRPr lang="en-US"/>
        </a:p>
      </dgm:t>
    </dgm:pt>
    <dgm:pt modelId="{9CFDEC5A-E529-44C5-94A9-A5EED450E7D8}" type="sibTrans" cxnId="{1F74C5BA-576C-439A-B264-FFA5F551E035}">
      <dgm:prSet/>
      <dgm:spPr/>
      <dgm:t>
        <a:bodyPr/>
        <a:lstStyle/>
        <a:p>
          <a:endParaRPr lang="en-US"/>
        </a:p>
      </dgm:t>
    </dgm:pt>
    <dgm:pt modelId="{3568EC55-1C40-4F20-8116-6404DC4659DE}">
      <dgm:prSet custT="1"/>
      <dgm:spPr/>
      <dgm:t>
        <a:bodyPr/>
        <a:lstStyle/>
        <a:p>
          <a:pPr>
            <a:defRPr cap="all"/>
          </a:pPr>
          <a:r>
            <a:rPr lang="en-US" sz="1600" cap="none" dirty="0"/>
            <a:t>Use qualitative methods to gather information</a:t>
          </a:r>
        </a:p>
      </dgm:t>
    </dgm:pt>
    <dgm:pt modelId="{9A8EFC6C-3660-40A2-8CE9-E80EB1504FEC}" type="parTrans" cxnId="{FE546CA8-4EBC-4DD9-88EB-EEA7C6967F54}">
      <dgm:prSet/>
      <dgm:spPr/>
      <dgm:t>
        <a:bodyPr/>
        <a:lstStyle/>
        <a:p>
          <a:endParaRPr lang="en-US"/>
        </a:p>
      </dgm:t>
    </dgm:pt>
    <dgm:pt modelId="{707C7FBA-3E5C-4408-B497-C3DED083AB08}" type="sibTrans" cxnId="{FE546CA8-4EBC-4DD9-88EB-EEA7C6967F54}">
      <dgm:prSet/>
      <dgm:spPr/>
      <dgm:t>
        <a:bodyPr/>
        <a:lstStyle/>
        <a:p>
          <a:endParaRPr lang="en-US"/>
        </a:p>
      </dgm:t>
    </dgm:pt>
    <dgm:pt modelId="{3E389356-4139-44AE-AED2-EDDF7DCA9F25}">
      <dgm:prSet custT="1"/>
      <dgm:spPr/>
      <dgm:t>
        <a:bodyPr/>
        <a:lstStyle/>
        <a:p>
          <a:pPr>
            <a:defRPr cap="all"/>
          </a:pPr>
          <a:r>
            <a:rPr lang="en-US" sz="1600" cap="none" dirty="0"/>
            <a:t>Acquire culture-specific knowledge</a:t>
          </a:r>
        </a:p>
      </dgm:t>
    </dgm:pt>
    <dgm:pt modelId="{19752E40-24CD-49CA-B13A-33B81B01513F}" type="parTrans" cxnId="{B82E9735-12EE-4DA5-AB8F-213FB65DBAA1}">
      <dgm:prSet/>
      <dgm:spPr/>
      <dgm:t>
        <a:bodyPr/>
        <a:lstStyle/>
        <a:p>
          <a:endParaRPr lang="en-US"/>
        </a:p>
      </dgm:t>
    </dgm:pt>
    <dgm:pt modelId="{9676E941-2039-4E3D-8A97-979EA7AFD113}" type="sibTrans" cxnId="{B82E9735-12EE-4DA5-AB8F-213FB65DBAA1}">
      <dgm:prSet/>
      <dgm:spPr/>
      <dgm:t>
        <a:bodyPr/>
        <a:lstStyle/>
        <a:p>
          <a:endParaRPr lang="en-US"/>
        </a:p>
      </dgm:t>
    </dgm:pt>
    <dgm:pt modelId="{D45D7EB7-BA92-4B6D-90DB-9E24ABE1E11D}">
      <dgm:prSet custT="1"/>
      <dgm:spPr/>
      <dgm:t>
        <a:bodyPr/>
        <a:lstStyle/>
        <a:p>
          <a:pPr>
            <a:defRPr cap="all"/>
          </a:pPr>
          <a:r>
            <a:rPr lang="en-US" sz="1600" cap="none" dirty="0"/>
            <a:t>Collaboration with translators</a:t>
          </a:r>
          <a:endParaRPr lang="en-US" sz="1300" dirty="0"/>
        </a:p>
      </dgm:t>
    </dgm:pt>
    <dgm:pt modelId="{5656EE52-6184-4ED9-BCE0-9A57C6DD85DB}" type="parTrans" cxnId="{DFF2A39A-EE13-4CF9-A618-2A0FA3863C69}">
      <dgm:prSet/>
      <dgm:spPr/>
      <dgm:t>
        <a:bodyPr/>
        <a:lstStyle/>
        <a:p>
          <a:endParaRPr lang="en-US"/>
        </a:p>
      </dgm:t>
    </dgm:pt>
    <dgm:pt modelId="{8F9EB967-0413-4A09-9B1F-3ABEBEE525B0}" type="sibTrans" cxnId="{DFF2A39A-EE13-4CF9-A618-2A0FA3863C69}">
      <dgm:prSet/>
      <dgm:spPr/>
      <dgm:t>
        <a:bodyPr/>
        <a:lstStyle/>
        <a:p>
          <a:endParaRPr lang="en-US"/>
        </a:p>
      </dgm:t>
    </dgm:pt>
    <dgm:pt modelId="{8FCAA84E-883D-4F76-BCC5-1385CD8F428E}" type="pres">
      <dgm:prSet presAssocID="{DA0AD502-91A8-465F-AB6F-2CFBED7CFF33}" presName="root" presStyleCnt="0">
        <dgm:presLayoutVars>
          <dgm:dir/>
          <dgm:resizeHandles val="exact"/>
        </dgm:presLayoutVars>
      </dgm:prSet>
      <dgm:spPr/>
      <dgm:t>
        <a:bodyPr/>
        <a:lstStyle/>
        <a:p>
          <a:endParaRPr lang="en-US"/>
        </a:p>
      </dgm:t>
    </dgm:pt>
    <dgm:pt modelId="{5123732F-F33C-4B7C-A469-06E7A1C2CF16}" type="pres">
      <dgm:prSet presAssocID="{EFD6E598-6638-47AC-94A1-BC186B8355AC}" presName="compNode" presStyleCnt="0"/>
      <dgm:spPr/>
    </dgm:pt>
    <dgm:pt modelId="{DB1F2AAD-6CA8-4B63-B6DA-D1B4BD890AB1}" type="pres">
      <dgm:prSet presAssocID="{EFD6E598-6638-47AC-94A1-BC186B8355AC}" presName="iconBgRect" presStyleLbl="bgShp" presStyleIdx="0" presStyleCnt="6"/>
      <dgm:spPr/>
    </dgm:pt>
    <dgm:pt modelId="{F1A192B6-E3FC-4627-BE4D-796752CDF987}" type="pres">
      <dgm:prSet presAssocID="{EFD6E598-6638-47AC-94A1-BC186B8355A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oup"/>
        </a:ext>
      </dgm:extLst>
    </dgm:pt>
    <dgm:pt modelId="{83AA84E7-9F37-48D4-95BC-AAFF93590DF4}" type="pres">
      <dgm:prSet presAssocID="{EFD6E598-6638-47AC-94A1-BC186B8355AC}" presName="spaceRect" presStyleCnt="0"/>
      <dgm:spPr/>
    </dgm:pt>
    <dgm:pt modelId="{2F950B77-CDBF-4A6D-8D93-0F8F6A46469C}" type="pres">
      <dgm:prSet presAssocID="{EFD6E598-6638-47AC-94A1-BC186B8355AC}" presName="textRect" presStyleLbl="revTx" presStyleIdx="0" presStyleCnt="6">
        <dgm:presLayoutVars>
          <dgm:chMax val="1"/>
          <dgm:chPref val="1"/>
        </dgm:presLayoutVars>
      </dgm:prSet>
      <dgm:spPr/>
      <dgm:t>
        <a:bodyPr/>
        <a:lstStyle/>
        <a:p>
          <a:endParaRPr lang="en-US"/>
        </a:p>
      </dgm:t>
    </dgm:pt>
    <dgm:pt modelId="{214D24F6-05F0-45AA-8C89-F81BB44FB06F}" type="pres">
      <dgm:prSet presAssocID="{3836C4DC-4D77-4A17-9C73-03BAB0E43654}" presName="sibTrans" presStyleCnt="0"/>
      <dgm:spPr/>
    </dgm:pt>
    <dgm:pt modelId="{DAAA3AB4-1828-4C3F-B00F-8418F0F9B74D}" type="pres">
      <dgm:prSet presAssocID="{4D4CAF6B-AE59-4CF3-A273-C7B3DE434C76}" presName="compNode" presStyleCnt="0"/>
      <dgm:spPr/>
    </dgm:pt>
    <dgm:pt modelId="{766A582A-C190-4970-B729-DCABDEFC845C}" type="pres">
      <dgm:prSet presAssocID="{4D4CAF6B-AE59-4CF3-A273-C7B3DE434C76}" presName="iconBgRect" presStyleLbl="bgShp" presStyleIdx="1" presStyleCnt="6"/>
      <dgm:spPr/>
    </dgm:pt>
    <dgm:pt modelId="{FD4FB7E1-74C7-4BE3-AF10-0E1FA4A99578}" type="pres">
      <dgm:prSet presAssocID="{4D4CAF6B-AE59-4CF3-A273-C7B3DE434C7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at"/>
        </a:ext>
      </dgm:extLst>
    </dgm:pt>
    <dgm:pt modelId="{9607BF02-517D-4211-A990-5EAACE5B75C1}" type="pres">
      <dgm:prSet presAssocID="{4D4CAF6B-AE59-4CF3-A273-C7B3DE434C76}" presName="spaceRect" presStyleCnt="0"/>
      <dgm:spPr/>
    </dgm:pt>
    <dgm:pt modelId="{6ECEE75C-24EC-4FE5-AA65-D9B15F1BBBCF}" type="pres">
      <dgm:prSet presAssocID="{4D4CAF6B-AE59-4CF3-A273-C7B3DE434C76}" presName="textRect" presStyleLbl="revTx" presStyleIdx="1" presStyleCnt="6">
        <dgm:presLayoutVars>
          <dgm:chMax val="1"/>
          <dgm:chPref val="1"/>
        </dgm:presLayoutVars>
      </dgm:prSet>
      <dgm:spPr/>
      <dgm:t>
        <a:bodyPr/>
        <a:lstStyle/>
        <a:p>
          <a:endParaRPr lang="en-US"/>
        </a:p>
      </dgm:t>
    </dgm:pt>
    <dgm:pt modelId="{DBE0382C-F16D-4AD6-8C0D-DB3EC21C9CA6}" type="pres">
      <dgm:prSet presAssocID="{7AD33B92-F3C6-42E9-B043-F6ED54656013}" presName="sibTrans" presStyleCnt="0"/>
      <dgm:spPr/>
    </dgm:pt>
    <dgm:pt modelId="{D2A519A3-07BC-4638-A8AB-33BEA051F096}" type="pres">
      <dgm:prSet presAssocID="{E90D8342-6C59-4683-B895-C0EF29F13217}" presName="compNode" presStyleCnt="0"/>
      <dgm:spPr/>
    </dgm:pt>
    <dgm:pt modelId="{583906E2-FBFE-466F-93CF-41CC832398D4}" type="pres">
      <dgm:prSet presAssocID="{E90D8342-6C59-4683-B895-C0EF29F13217}" presName="iconBgRect" presStyleLbl="bgShp" presStyleIdx="2" presStyleCnt="6"/>
      <dgm:spPr/>
    </dgm:pt>
    <dgm:pt modelId="{C6F5EA8B-B331-46B0-9B2B-3DBBCD942A1B}" type="pres">
      <dgm:prSet presAssocID="{E90D8342-6C59-4683-B895-C0EF29F1321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agnifying glass"/>
        </a:ext>
      </dgm:extLst>
    </dgm:pt>
    <dgm:pt modelId="{004EF8A3-2610-4971-9E4F-7C297A1A00AC}" type="pres">
      <dgm:prSet presAssocID="{E90D8342-6C59-4683-B895-C0EF29F13217}" presName="spaceRect" presStyleCnt="0"/>
      <dgm:spPr/>
    </dgm:pt>
    <dgm:pt modelId="{AB3B3428-2A97-4C00-BFC6-3C8FF10A7B4E}" type="pres">
      <dgm:prSet presAssocID="{E90D8342-6C59-4683-B895-C0EF29F13217}" presName="textRect" presStyleLbl="revTx" presStyleIdx="2" presStyleCnt="6">
        <dgm:presLayoutVars>
          <dgm:chMax val="1"/>
          <dgm:chPref val="1"/>
        </dgm:presLayoutVars>
      </dgm:prSet>
      <dgm:spPr/>
      <dgm:t>
        <a:bodyPr/>
        <a:lstStyle/>
        <a:p>
          <a:endParaRPr lang="en-US"/>
        </a:p>
      </dgm:t>
    </dgm:pt>
    <dgm:pt modelId="{4EFC1B00-FFA5-4744-9F02-1FC430A420B4}" type="pres">
      <dgm:prSet presAssocID="{9CFDEC5A-E529-44C5-94A9-A5EED450E7D8}" presName="sibTrans" presStyleCnt="0"/>
      <dgm:spPr/>
    </dgm:pt>
    <dgm:pt modelId="{38C9794B-ED5A-4939-9369-A96211348A0B}" type="pres">
      <dgm:prSet presAssocID="{3568EC55-1C40-4F20-8116-6404DC4659DE}" presName="compNode" presStyleCnt="0"/>
      <dgm:spPr/>
    </dgm:pt>
    <dgm:pt modelId="{9D8B91D7-A16A-4445-945F-B5379BD7C63A}" type="pres">
      <dgm:prSet presAssocID="{3568EC55-1C40-4F20-8116-6404DC4659DE}" presName="iconBgRect" presStyleLbl="bgShp" presStyleIdx="3" presStyleCnt="6"/>
      <dgm:spPr/>
    </dgm:pt>
    <dgm:pt modelId="{1382519E-8F1B-4078-A959-3561C3FA376B}" type="pres">
      <dgm:prSet presAssocID="{3568EC55-1C40-4F20-8116-6404DC4659D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ead with Gears"/>
        </a:ext>
      </dgm:extLst>
    </dgm:pt>
    <dgm:pt modelId="{F662342A-B129-4CF4-8E60-59AF1F2CCF0F}" type="pres">
      <dgm:prSet presAssocID="{3568EC55-1C40-4F20-8116-6404DC4659DE}" presName="spaceRect" presStyleCnt="0"/>
      <dgm:spPr/>
    </dgm:pt>
    <dgm:pt modelId="{EF924A6A-5C20-479F-948B-9AAB702426A3}" type="pres">
      <dgm:prSet presAssocID="{3568EC55-1C40-4F20-8116-6404DC4659DE}" presName="textRect" presStyleLbl="revTx" presStyleIdx="3" presStyleCnt="6">
        <dgm:presLayoutVars>
          <dgm:chMax val="1"/>
          <dgm:chPref val="1"/>
        </dgm:presLayoutVars>
      </dgm:prSet>
      <dgm:spPr/>
      <dgm:t>
        <a:bodyPr/>
        <a:lstStyle/>
        <a:p>
          <a:endParaRPr lang="en-US"/>
        </a:p>
      </dgm:t>
    </dgm:pt>
    <dgm:pt modelId="{A3F6DED3-F614-499B-9218-F85E8C83DDD9}" type="pres">
      <dgm:prSet presAssocID="{707C7FBA-3E5C-4408-B497-C3DED083AB08}" presName="sibTrans" presStyleCnt="0"/>
      <dgm:spPr/>
    </dgm:pt>
    <dgm:pt modelId="{41B6C8D3-C433-4B36-ADDF-A5C5257DFBF7}" type="pres">
      <dgm:prSet presAssocID="{3E389356-4139-44AE-AED2-EDDF7DCA9F25}" presName="compNode" presStyleCnt="0"/>
      <dgm:spPr/>
    </dgm:pt>
    <dgm:pt modelId="{E17A60D1-298B-4228-BB94-1EFB07AAE86D}" type="pres">
      <dgm:prSet presAssocID="{3E389356-4139-44AE-AED2-EDDF7DCA9F25}" presName="iconBgRect" presStyleLbl="bgShp" presStyleIdx="4" presStyleCnt="6"/>
      <dgm:spPr/>
    </dgm:pt>
    <dgm:pt modelId="{FC1D219C-4C1F-417E-8C26-194221D90B1B}" type="pres">
      <dgm:prSet presAssocID="{3E389356-4139-44AE-AED2-EDDF7DCA9F2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rain in head"/>
        </a:ext>
      </dgm:extLst>
    </dgm:pt>
    <dgm:pt modelId="{377AE720-23CD-4341-A264-C37D0075E5C6}" type="pres">
      <dgm:prSet presAssocID="{3E389356-4139-44AE-AED2-EDDF7DCA9F25}" presName="spaceRect" presStyleCnt="0"/>
      <dgm:spPr/>
    </dgm:pt>
    <dgm:pt modelId="{BA302482-D8F4-48AB-BDAD-307C55D07CB6}" type="pres">
      <dgm:prSet presAssocID="{3E389356-4139-44AE-AED2-EDDF7DCA9F25}" presName="textRect" presStyleLbl="revTx" presStyleIdx="4" presStyleCnt="6">
        <dgm:presLayoutVars>
          <dgm:chMax val="1"/>
          <dgm:chPref val="1"/>
        </dgm:presLayoutVars>
      </dgm:prSet>
      <dgm:spPr/>
      <dgm:t>
        <a:bodyPr/>
        <a:lstStyle/>
        <a:p>
          <a:endParaRPr lang="en-US"/>
        </a:p>
      </dgm:t>
    </dgm:pt>
    <dgm:pt modelId="{774E77BB-20D5-4FCB-B132-88FCEFC91BCA}" type="pres">
      <dgm:prSet presAssocID="{9676E941-2039-4E3D-8A97-979EA7AFD113}" presName="sibTrans" presStyleCnt="0"/>
      <dgm:spPr/>
    </dgm:pt>
    <dgm:pt modelId="{B9276393-B918-41BF-A256-362E7CFB9807}" type="pres">
      <dgm:prSet presAssocID="{D45D7EB7-BA92-4B6D-90DB-9E24ABE1E11D}" presName="compNode" presStyleCnt="0"/>
      <dgm:spPr/>
    </dgm:pt>
    <dgm:pt modelId="{C2A340AA-1BCD-4D5B-B773-390D77846C9E}" type="pres">
      <dgm:prSet presAssocID="{D45D7EB7-BA92-4B6D-90DB-9E24ABE1E11D}" presName="iconBgRect" presStyleLbl="bgShp" presStyleIdx="5" presStyleCnt="6"/>
      <dgm:spPr/>
    </dgm:pt>
    <dgm:pt modelId="{D5E45E17-04B5-4BD4-8C72-809BC24062D5}" type="pres">
      <dgm:prSet presAssocID="{D45D7EB7-BA92-4B6D-90DB-9E24ABE1E11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Handshake"/>
        </a:ext>
      </dgm:extLst>
    </dgm:pt>
    <dgm:pt modelId="{B549AFE0-5565-4F79-8383-7F2BFB2A2FB4}" type="pres">
      <dgm:prSet presAssocID="{D45D7EB7-BA92-4B6D-90DB-9E24ABE1E11D}" presName="spaceRect" presStyleCnt="0"/>
      <dgm:spPr/>
    </dgm:pt>
    <dgm:pt modelId="{2AB746D6-2361-47D4-9BBF-78E4D97B9598}" type="pres">
      <dgm:prSet presAssocID="{D45D7EB7-BA92-4B6D-90DB-9E24ABE1E11D}" presName="textRect" presStyleLbl="revTx" presStyleIdx="5" presStyleCnt="6">
        <dgm:presLayoutVars>
          <dgm:chMax val="1"/>
          <dgm:chPref val="1"/>
        </dgm:presLayoutVars>
      </dgm:prSet>
      <dgm:spPr/>
      <dgm:t>
        <a:bodyPr/>
        <a:lstStyle/>
        <a:p>
          <a:endParaRPr lang="en-US"/>
        </a:p>
      </dgm:t>
    </dgm:pt>
  </dgm:ptLst>
  <dgm:cxnLst>
    <dgm:cxn modelId="{A5B9ED41-13C2-4918-87DB-51F5163E9DA3}" type="presOf" srcId="{4D4CAF6B-AE59-4CF3-A273-C7B3DE434C76}" destId="{6ECEE75C-24EC-4FE5-AA65-D9B15F1BBBCF}" srcOrd="0" destOrd="0" presId="urn:microsoft.com/office/officeart/2018/5/layout/IconCircleLabelList"/>
    <dgm:cxn modelId="{95B3B85F-B8A6-495D-85F5-BB36E7885315}" type="presOf" srcId="{3E389356-4139-44AE-AED2-EDDF7DCA9F25}" destId="{BA302482-D8F4-48AB-BDAD-307C55D07CB6}" srcOrd="0" destOrd="0" presId="urn:microsoft.com/office/officeart/2018/5/layout/IconCircleLabelList"/>
    <dgm:cxn modelId="{40CB4901-72BF-4F1D-B5E1-F76334B070F7}" srcId="{DA0AD502-91A8-465F-AB6F-2CFBED7CFF33}" destId="{4D4CAF6B-AE59-4CF3-A273-C7B3DE434C76}" srcOrd="1" destOrd="0" parTransId="{9D88F4FA-F0E2-47C2-A611-D3BBA917F022}" sibTransId="{7AD33B92-F3C6-42E9-B043-F6ED54656013}"/>
    <dgm:cxn modelId="{1F74C5BA-576C-439A-B264-FFA5F551E035}" srcId="{DA0AD502-91A8-465F-AB6F-2CFBED7CFF33}" destId="{E90D8342-6C59-4683-B895-C0EF29F13217}" srcOrd="2" destOrd="0" parTransId="{E69C5560-258E-4A1F-8597-EBAF30F42068}" sibTransId="{9CFDEC5A-E529-44C5-94A9-A5EED450E7D8}"/>
    <dgm:cxn modelId="{C5B17FCF-005C-4125-BE17-AC9E12621716}" type="presOf" srcId="{3568EC55-1C40-4F20-8116-6404DC4659DE}" destId="{EF924A6A-5C20-479F-948B-9AAB702426A3}" srcOrd="0" destOrd="0" presId="urn:microsoft.com/office/officeart/2018/5/layout/IconCircleLabelList"/>
    <dgm:cxn modelId="{3C02D552-CF0E-4D86-BADD-BA3B35F014D2}" type="presOf" srcId="{D45D7EB7-BA92-4B6D-90DB-9E24ABE1E11D}" destId="{2AB746D6-2361-47D4-9BBF-78E4D97B9598}" srcOrd="0" destOrd="0" presId="urn:microsoft.com/office/officeart/2018/5/layout/IconCircleLabelList"/>
    <dgm:cxn modelId="{DFF2A39A-EE13-4CF9-A618-2A0FA3863C69}" srcId="{DA0AD502-91A8-465F-AB6F-2CFBED7CFF33}" destId="{D45D7EB7-BA92-4B6D-90DB-9E24ABE1E11D}" srcOrd="5" destOrd="0" parTransId="{5656EE52-6184-4ED9-BCE0-9A57C6DD85DB}" sibTransId="{8F9EB967-0413-4A09-9B1F-3ABEBEE525B0}"/>
    <dgm:cxn modelId="{F9EF489C-F906-49AA-AAF6-B3B4E95B869C}" type="presOf" srcId="{DA0AD502-91A8-465F-AB6F-2CFBED7CFF33}" destId="{8FCAA84E-883D-4F76-BCC5-1385CD8F428E}" srcOrd="0" destOrd="0" presId="urn:microsoft.com/office/officeart/2018/5/layout/IconCircleLabelList"/>
    <dgm:cxn modelId="{08C94908-A316-45C3-B6DF-0C2E20A63679}" type="presOf" srcId="{E90D8342-6C59-4683-B895-C0EF29F13217}" destId="{AB3B3428-2A97-4C00-BFC6-3C8FF10A7B4E}" srcOrd="0" destOrd="0" presId="urn:microsoft.com/office/officeart/2018/5/layout/IconCircleLabelList"/>
    <dgm:cxn modelId="{3FBC6C2A-6C90-4AA7-B290-AE5EF0768578}" srcId="{DA0AD502-91A8-465F-AB6F-2CFBED7CFF33}" destId="{EFD6E598-6638-47AC-94A1-BC186B8355AC}" srcOrd="0" destOrd="0" parTransId="{5EAC3D11-A255-4076-AEF5-5AEE528BEF04}" sibTransId="{3836C4DC-4D77-4A17-9C73-03BAB0E43654}"/>
    <dgm:cxn modelId="{B82E9735-12EE-4DA5-AB8F-213FB65DBAA1}" srcId="{DA0AD502-91A8-465F-AB6F-2CFBED7CFF33}" destId="{3E389356-4139-44AE-AED2-EDDF7DCA9F25}" srcOrd="4" destOrd="0" parTransId="{19752E40-24CD-49CA-B13A-33B81B01513F}" sibTransId="{9676E941-2039-4E3D-8A97-979EA7AFD113}"/>
    <dgm:cxn modelId="{FE546CA8-4EBC-4DD9-88EB-EEA7C6967F54}" srcId="{DA0AD502-91A8-465F-AB6F-2CFBED7CFF33}" destId="{3568EC55-1C40-4F20-8116-6404DC4659DE}" srcOrd="3" destOrd="0" parTransId="{9A8EFC6C-3660-40A2-8CE9-E80EB1504FEC}" sibTransId="{707C7FBA-3E5C-4408-B497-C3DED083AB08}"/>
    <dgm:cxn modelId="{3F665FB5-94B4-443D-B15F-55A5720DAA3A}" type="presOf" srcId="{EFD6E598-6638-47AC-94A1-BC186B8355AC}" destId="{2F950B77-CDBF-4A6D-8D93-0F8F6A46469C}" srcOrd="0" destOrd="0" presId="urn:microsoft.com/office/officeart/2018/5/layout/IconCircleLabelList"/>
    <dgm:cxn modelId="{FFE4426A-55BD-453E-82F6-B5783DB45CF1}" type="presParOf" srcId="{8FCAA84E-883D-4F76-BCC5-1385CD8F428E}" destId="{5123732F-F33C-4B7C-A469-06E7A1C2CF16}" srcOrd="0" destOrd="0" presId="urn:microsoft.com/office/officeart/2018/5/layout/IconCircleLabelList"/>
    <dgm:cxn modelId="{6018A766-7BCC-4BB9-B4D6-4C055C591DF8}" type="presParOf" srcId="{5123732F-F33C-4B7C-A469-06E7A1C2CF16}" destId="{DB1F2AAD-6CA8-4B63-B6DA-D1B4BD890AB1}" srcOrd="0" destOrd="0" presId="urn:microsoft.com/office/officeart/2018/5/layout/IconCircleLabelList"/>
    <dgm:cxn modelId="{2F25A195-E1A4-49B0-87CE-D66B2677368F}" type="presParOf" srcId="{5123732F-F33C-4B7C-A469-06E7A1C2CF16}" destId="{F1A192B6-E3FC-4627-BE4D-796752CDF987}" srcOrd="1" destOrd="0" presId="urn:microsoft.com/office/officeart/2018/5/layout/IconCircleLabelList"/>
    <dgm:cxn modelId="{08A6C3B8-9F1F-4E2B-9E5B-0A30ADEBE19C}" type="presParOf" srcId="{5123732F-F33C-4B7C-A469-06E7A1C2CF16}" destId="{83AA84E7-9F37-48D4-95BC-AAFF93590DF4}" srcOrd="2" destOrd="0" presId="urn:microsoft.com/office/officeart/2018/5/layout/IconCircleLabelList"/>
    <dgm:cxn modelId="{E89CAA64-D13F-4AED-8A1C-18088372F7E8}" type="presParOf" srcId="{5123732F-F33C-4B7C-A469-06E7A1C2CF16}" destId="{2F950B77-CDBF-4A6D-8D93-0F8F6A46469C}" srcOrd="3" destOrd="0" presId="urn:microsoft.com/office/officeart/2018/5/layout/IconCircleLabelList"/>
    <dgm:cxn modelId="{FBEE399E-DE1C-44EE-9290-D3A50FD4ED38}" type="presParOf" srcId="{8FCAA84E-883D-4F76-BCC5-1385CD8F428E}" destId="{214D24F6-05F0-45AA-8C89-F81BB44FB06F}" srcOrd="1" destOrd="0" presId="urn:microsoft.com/office/officeart/2018/5/layout/IconCircleLabelList"/>
    <dgm:cxn modelId="{DCFF5B4D-4268-4425-B04F-1556DA14E639}" type="presParOf" srcId="{8FCAA84E-883D-4F76-BCC5-1385CD8F428E}" destId="{DAAA3AB4-1828-4C3F-B00F-8418F0F9B74D}" srcOrd="2" destOrd="0" presId="urn:microsoft.com/office/officeart/2018/5/layout/IconCircleLabelList"/>
    <dgm:cxn modelId="{E13B67C7-C039-48AF-B4CF-413D82A7B09D}" type="presParOf" srcId="{DAAA3AB4-1828-4C3F-B00F-8418F0F9B74D}" destId="{766A582A-C190-4970-B729-DCABDEFC845C}" srcOrd="0" destOrd="0" presId="urn:microsoft.com/office/officeart/2018/5/layout/IconCircleLabelList"/>
    <dgm:cxn modelId="{E4C9C07D-88A3-418E-8312-CCFBB24E938C}" type="presParOf" srcId="{DAAA3AB4-1828-4C3F-B00F-8418F0F9B74D}" destId="{FD4FB7E1-74C7-4BE3-AF10-0E1FA4A99578}" srcOrd="1" destOrd="0" presId="urn:microsoft.com/office/officeart/2018/5/layout/IconCircleLabelList"/>
    <dgm:cxn modelId="{61DBD070-F872-4310-8716-5F9CF8F75C40}" type="presParOf" srcId="{DAAA3AB4-1828-4C3F-B00F-8418F0F9B74D}" destId="{9607BF02-517D-4211-A990-5EAACE5B75C1}" srcOrd="2" destOrd="0" presId="urn:microsoft.com/office/officeart/2018/5/layout/IconCircleLabelList"/>
    <dgm:cxn modelId="{9503F5F1-6582-4BB8-AC4E-E61F0CFFA806}" type="presParOf" srcId="{DAAA3AB4-1828-4C3F-B00F-8418F0F9B74D}" destId="{6ECEE75C-24EC-4FE5-AA65-D9B15F1BBBCF}" srcOrd="3" destOrd="0" presId="urn:microsoft.com/office/officeart/2018/5/layout/IconCircleLabelList"/>
    <dgm:cxn modelId="{A64EA0DA-6C78-4948-AA62-B2D4D58EBA19}" type="presParOf" srcId="{8FCAA84E-883D-4F76-BCC5-1385CD8F428E}" destId="{DBE0382C-F16D-4AD6-8C0D-DB3EC21C9CA6}" srcOrd="3" destOrd="0" presId="urn:microsoft.com/office/officeart/2018/5/layout/IconCircleLabelList"/>
    <dgm:cxn modelId="{48698403-A7AF-4414-B376-5D3421396680}" type="presParOf" srcId="{8FCAA84E-883D-4F76-BCC5-1385CD8F428E}" destId="{D2A519A3-07BC-4638-A8AB-33BEA051F096}" srcOrd="4" destOrd="0" presId="urn:microsoft.com/office/officeart/2018/5/layout/IconCircleLabelList"/>
    <dgm:cxn modelId="{985EFAC5-203A-4CE6-BE3F-0197AAA028E3}" type="presParOf" srcId="{D2A519A3-07BC-4638-A8AB-33BEA051F096}" destId="{583906E2-FBFE-466F-93CF-41CC832398D4}" srcOrd="0" destOrd="0" presId="urn:microsoft.com/office/officeart/2018/5/layout/IconCircleLabelList"/>
    <dgm:cxn modelId="{4A594CE9-11D4-42E2-B283-818BF67C8089}" type="presParOf" srcId="{D2A519A3-07BC-4638-A8AB-33BEA051F096}" destId="{C6F5EA8B-B331-46B0-9B2B-3DBBCD942A1B}" srcOrd="1" destOrd="0" presId="urn:microsoft.com/office/officeart/2018/5/layout/IconCircleLabelList"/>
    <dgm:cxn modelId="{6856AB8C-97A0-4265-81FD-1613FF7322A5}" type="presParOf" srcId="{D2A519A3-07BC-4638-A8AB-33BEA051F096}" destId="{004EF8A3-2610-4971-9E4F-7C297A1A00AC}" srcOrd="2" destOrd="0" presId="urn:microsoft.com/office/officeart/2018/5/layout/IconCircleLabelList"/>
    <dgm:cxn modelId="{1EE994BD-721A-464E-B5C0-211E8AA1FCCC}" type="presParOf" srcId="{D2A519A3-07BC-4638-A8AB-33BEA051F096}" destId="{AB3B3428-2A97-4C00-BFC6-3C8FF10A7B4E}" srcOrd="3" destOrd="0" presId="urn:microsoft.com/office/officeart/2018/5/layout/IconCircleLabelList"/>
    <dgm:cxn modelId="{6E7534B4-231F-4917-8B84-BB5A0AB66130}" type="presParOf" srcId="{8FCAA84E-883D-4F76-BCC5-1385CD8F428E}" destId="{4EFC1B00-FFA5-4744-9F02-1FC430A420B4}" srcOrd="5" destOrd="0" presId="urn:microsoft.com/office/officeart/2018/5/layout/IconCircleLabelList"/>
    <dgm:cxn modelId="{350A7E0E-52DF-4077-B534-22FBBFB44C85}" type="presParOf" srcId="{8FCAA84E-883D-4F76-BCC5-1385CD8F428E}" destId="{38C9794B-ED5A-4939-9369-A96211348A0B}" srcOrd="6" destOrd="0" presId="urn:microsoft.com/office/officeart/2018/5/layout/IconCircleLabelList"/>
    <dgm:cxn modelId="{E8014C56-633C-4CC9-84CD-C6941AB9EF52}" type="presParOf" srcId="{38C9794B-ED5A-4939-9369-A96211348A0B}" destId="{9D8B91D7-A16A-4445-945F-B5379BD7C63A}" srcOrd="0" destOrd="0" presId="urn:microsoft.com/office/officeart/2018/5/layout/IconCircleLabelList"/>
    <dgm:cxn modelId="{20DC18CB-56F1-4B00-B91C-E74C600E4485}" type="presParOf" srcId="{38C9794B-ED5A-4939-9369-A96211348A0B}" destId="{1382519E-8F1B-4078-A959-3561C3FA376B}" srcOrd="1" destOrd="0" presId="urn:microsoft.com/office/officeart/2018/5/layout/IconCircleLabelList"/>
    <dgm:cxn modelId="{2FB3A868-70C3-4923-B467-03444505A46A}" type="presParOf" srcId="{38C9794B-ED5A-4939-9369-A96211348A0B}" destId="{F662342A-B129-4CF4-8E60-59AF1F2CCF0F}" srcOrd="2" destOrd="0" presId="urn:microsoft.com/office/officeart/2018/5/layout/IconCircleLabelList"/>
    <dgm:cxn modelId="{EBA1832D-5B78-4A16-9906-0B88F24693CF}" type="presParOf" srcId="{38C9794B-ED5A-4939-9369-A96211348A0B}" destId="{EF924A6A-5C20-479F-948B-9AAB702426A3}" srcOrd="3" destOrd="0" presId="urn:microsoft.com/office/officeart/2018/5/layout/IconCircleLabelList"/>
    <dgm:cxn modelId="{E92CAA73-9B8F-477C-9B77-A234C3A8595F}" type="presParOf" srcId="{8FCAA84E-883D-4F76-BCC5-1385CD8F428E}" destId="{A3F6DED3-F614-499B-9218-F85E8C83DDD9}" srcOrd="7" destOrd="0" presId="urn:microsoft.com/office/officeart/2018/5/layout/IconCircleLabelList"/>
    <dgm:cxn modelId="{B8DDDB26-531E-4F1A-A868-6115B5B57A7C}" type="presParOf" srcId="{8FCAA84E-883D-4F76-BCC5-1385CD8F428E}" destId="{41B6C8D3-C433-4B36-ADDF-A5C5257DFBF7}" srcOrd="8" destOrd="0" presId="urn:microsoft.com/office/officeart/2018/5/layout/IconCircleLabelList"/>
    <dgm:cxn modelId="{1F850273-605E-4546-9816-F32D58EA768D}" type="presParOf" srcId="{41B6C8D3-C433-4B36-ADDF-A5C5257DFBF7}" destId="{E17A60D1-298B-4228-BB94-1EFB07AAE86D}" srcOrd="0" destOrd="0" presId="urn:microsoft.com/office/officeart/2018/5/layout/IconCircleLabelList"/>
    <dgm:cxn modelId="{35E21D7C-BCF4-458D-A008-AFEF5D8175D9}" type="presParOf" srcId="{41B6C8D3-C433-4B36-ADDF-A5C5257DFBF7}" destId="{FC1D219C-4C1F-417E-8C26-194221D90B1B}" srcOrd="1" destOrd="0" presId="urn:microsoft.com/office/officeart/2018/5/layout/IconCircleLabelList"/>
    <dgm:cxn modelId="{52CC2429-64EA-4422-8CAC-1DDB234607E5}" type="presParOf" srcId="{41B6C8D3-C433-4B36-ADDF-A5C5257DFBF7}" destId="{377AE720-23CD-4341-A264-C37D0075E5C6}" srcOrd="2" destOrd="0" presId="urn:microsoft.com/office/officeart/2018/5/layout/IconCircleLabelList"/>
    <dgm:cxn modelId="{C4988B21-E4A7-4330-B666-BED2284589C0}" type="presParOf" srcId="{41B6C8D3-C433-4B36-ADDF-A5C5257DFBF7}" destId="{BA302482-D8F4-48AB-BDAD-307C55D07CB6}" srcOrd="3" destOrd="0" presId="urn:microsoft.com/office/officeart/2018/5/layout/IconCircleLabelList"/>
    <dgm:cxn modelId="{70BBDEAE-B55F-4FB2-8895-5C13908E7AB9}" type="presParOf" srcId="{8FCAA84E-883D-4F76-BCC5-1385CD8F428E}" destId="{774E77BB-20D5-4FCB-B132-88FCEFC91BCA}" srcOrd="9" destOrd="0" presId="urn:microsoft.com/office/officeart/2018/5/layout/IconCircleLabelList"/>
    <dgm:cxn modelId="{C8E4DE3D-B596-4C0F-B483-2FA49AB03BE6}" type="presParOf" srcId="{8FCAA84E-883D-4F76-BCC5-1385CD8F428E}" destId="{B9276393-B918-41BF-A256-362E7CFB9807}" srcOrd="10" destOrd="0" presId="urn:microsoft.com/office/officeart/2018/5/layout/IconCircleLabelList"/>
    <dgm:cxn modelId="{0833AF63-8FB9-4F9C-AD80-B9AAAC32F748}" type="presParOf" srcId="{B9276393-B918-41BF-A256-362E7CFB9807}" destId="{C2A340AA-1BCD-4D5B-B773-390D77846C9E}" srcOrd="0" destOrd="0" presId="urn:microsoft.com/office/officeart/2018/5/layout/IconCircleLabelList"/>
    <dgm:cxn modelId="{D40D28A4-F2C1-4B9D-9E8F-A31AC10F5FF1}" type="presParOf" srcId="{B9276393-B918-41BF-A256-362E7CFB9807}" destId="{D5E45E17-04B5-4BD4-8C72-809BC24062D5}" srcOrd="1" destOrd="0" presId="urn:microsoft.com/office/officeart/2018/5/layout/IconCircleLabelList"/>
    <dgm:cxn modelId="{EB7CE8EA-CDF2-4FAA-9643-1C3F5079616D}" type="presParOf" srcId="{B9276393-B918-41BF-A256-362E7CFB9807}" destId="{B549AFE0-5565-4F79-8383-7F2BFB2A2FB4}" srcOrd="2" destOrd="0" presId="urn:microsoft.com/office/officeart/2018/5/layout/IconCircleLabelList"/>
    <dgm:cxn modelId="{50778EFF-46EB-49D4-8810-BB6D2B459EDB}" type="presParOf" srcId="{B9276393-B918-41BF-A256-362E7CFB9807}" destId="{2AB746D6-2361-47D4-9BBF-78E4D97B959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8622C0-42FB-4BB0-9952-D4A0F485A629}" type="doc">
      <dgm:prSet loTypeId="urn:microsoft.com/office/officeart/2005/8/layout/process1" loCatId="process" qsTypeId="urn:microsoft.com/office/officeart/2005/8/quickstyle/simple1" qsCatId="simple" csTypeId="urn:microsoft.com/office/officeart/2005/8/colors/accent1_2" csCatId="accent1" phldr="1"/>
      <dgm:spPr/>
    </dgm:pt>
    <dgm:pt modelId="{5B02F634-153C-41F4-95D9-4846976A95AC}" type="pres">
      <dgm:prSet presAssocID="{1C8622C0-42FB-4BB0-9952-D4A0F485A629}" presName="Name0" presStyleCnt="0">
        <dgm:presLayoutVars>
          <dgm:dir/>
          <dgm:resizeHandles val="exact"/>
        </dgm:presLayoutVars>
      </dgm:prSet>
      <dgm:spPr/>
    </dgm:pt>
  </dgm:ptLst>
  <dgm:cxnLst>
    <dgm:cxn modelId="{547A3DBC-FDF4-9545-AAE3-3C5CC5741D9B}" type="presOf" srcId="{1C8622C0-42FB-4BB0-9952-D4A0F485A629}" destId="{5B02F634-153C-41F4-95D9-4846976A95A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EF275-BBD4-1C4E-B8DD-E48073B7944B}" type="doc">
      <dgm:prSet loTypeId="urn:microsoft.com/office/officeart/2005/8/layout/venn3" loCatId="" qsTypeId="urn:microsoft.com/office/officeart/2005/8/quickstyle/simple1" qsCatId="simple" csTypeId="urn:microsoft.com/office/officeart/2005/8/colors/colorful2" csCatId="colorful" phldr="1"/>
      <dgm:spPr/>
      <dgm:t>
        <a:bodyPr/>
        <a:lstStyle/>
        <a:p>
          <a:endParaRPr lang="es-MX"/>
        </a:p>
      </dgm:t>
    </dgm:pt>
    <dgm:pt modelId="{3A35BA3F-DD5B-424E-A607-9D7B5AA94B16}">
      <dgm:prSet phldrT="[Texto]"/>
      <dgm:spPr/>
      <dgm:t>
        <a:bodyPr/>
        <a:lstStyle/>
        <a:p>
          <a:pPr>
            <a:buFont typeface="Arial"/>
            <a:buNone/>
          </a:pPr>
          <a:r>
            <a:rPr lang="en-US" dirty="0"/>
            <a:t>Language</a:t>
          </a:r>
          <a:endParaRPr lang="es-MX" dirty="0"/>
        </a:p>
      </dgm:t>
    </dgm:pt>
    <dgm:pt modelId="{2760DA65-0CC2-5347-BB0D-EC54A39B0E39}" type="parTrans" cxnId="{A6A96C41-63FC-284E-A149-05EAE37AEBC5}">
      <dgm:prSet/>
      <dgm:spPr/>
      <dgm:t>
        <a:bodyPr/>
        <a:lstStyle/>
        <a:p>
          <a:endParaRPr lang="es-MX"/>
        </a:p>
      </dgm:t>
    </dgm:pt>
    <dgm:pt modelId="{5494F6A3-3736-4940-A4E0-EA06CFD7AA66}" type="sibTrans" cxnId="{A6A96C41-63FC-284E-A149-05EAE37AEBC5}">
      <dgm:prSet/>
      <dgm:spPr/>
      <dgm:t>
        <a:bodyPr/>
        <a:lstStyle/>
        <a:p>
          <a:endParaRPr lang="es-MX"/>
        </a:p>
      </dgm:t>
    </dgm:pt>
    <dgm:pt modelId="{D6FDAEDD-8DAB-4549-93DA-0A6D772729CB}">
      <dgm:prSet phldrT="[Texto]"/>
      <dgm:spPr/>
      <dgm:t>
        <a:bodyPr/>
        <a:lstStyle/>
        <a:p>
          <a:r>
            <a:rPr lang="es-MX" dirty="0"/>
            <a:t>Concepts</a:t>
          </a:r>
        </a:p>
      </dgm:t>
    </dgm:pt>
    <dgm:pt modelId="{775EEA8F-5858-BA4C-873B-BC5295A70702}" type="parTrans" cxnId="{019B340C-F36B-5A41-B0E6-1789E615BFE3}">
      <dgm:prSet/>
      <dgm:spPr/>
      <dgm:t>
        <a:bodyPr/>
        <a:lstStyle/>
        <a:p>
          <a:endParaRPr lang="es-MX"/>
        </a:p>
      </dgm:t>
    </dgm:pt>
    <dgm:pt modelId="{E93E2673-10EE-5742-8276-03FA5F4F1A3F}" type="sibTrans" cxnId="{019B340C-F36B-5A41-B0E6-1789E615BFE3}">
      <dgm:prSet/>
      <dgm:spPr/>
      <dgm:t>
        <a:bodyPr/>
        <a:lstStyle/>
        <a:p>
          <a:endParaRPr lang="es-MX"/>
        </a:p>
      </dgm:t>
    </dgm:pt>
    <dgm:pt modelId="{FAE8C9E8-06F8-9E43-8889-2AF1E155FAE9}">
      <dgm:prSet phldrT="[Texto]"/>
      <dgm:spPr/>
      <dgm:t>
        <a:bodyPr/>
        <a:lstStyle/>
        <a:p>
          <a:r>
            <a:rPr lang="es-MX" dirty="0"/>
            <a:t>Goals</a:t>
          </a:r>
        </a:p>
      </dgm:t>
    </dgm:pt>
    <dgm:pt modelId="{DF563E9C-1A9F-D044-8039-A343C8691738}" type="parTrans" cxnId="{D6B9FA1E-5722-6F4A-873A-AECB0CD2056D}">
      <dgm:prSet/>
      <dgm:spPr/>
      <dgm:t>
        <a:bodyPr/>
        <a:lstStyle/>
        <a:p>
          <a:endParaRPr lang="es-MX"/>
        </a:p>
      </dgm:t>
    </dgm:pt>
    <dgm:pt modelId="{B24E2975-66C4-1C4A-AE5C-9D7BE4E50D73}" type="sibTrans" cxnId="{D6B9FA1E-5722-6F4A-873A-AECB0CD2056D}">
      <dgm:prSet/>
      <dgm:spPr/>
      <dgm:t>
        <a:bodyPr/>
        <a:lstStyle/>
        <a:p>
          <a:endParaRPr lang="es-MX"/>
        </a:p>
      </dgm:t>
    </dgm:pt>
    <dgm:pt modelId="{DCA8342F-246C-7643-B4EA-59C5D3BC5DDA}">
      <dgm:prSet phldrT="[Texto]"/>
      <dgm:spPr/>
      <dgm:t>
        <a:bodyPr/>
        <a:lstStyle/>
        <a:p>
          <a:r>
            <a:rPr lang="es-MX" dirty="0"/>
            <a:t>Methods</a:t>
          </a:r>
        </a:p>
      </dgm:t>
    </dgm:pt>
    <dgm:pt modelId="{B74C7045-0940-8F48-8FF0-5559BC02988F}" type="parTrans" cxnId="{6235DC68-54E6-F542-B852-ABA203509B10}">
      <dgm:prSet/>
      <dgm:spPr/>
      <dgm:t>
        <a:bodyPr/>
        <a:lstStyle/>
        <a:p>
          <a:endParaRPr lang="es-MX"/>
        </a:p>
      </dgm:t>
    </dgm:pt>
    <dgm:pt modelId="{056CA1CD-87BE-0542-B8FA-363EE6CFD75C}" type="sibTrans" cxnId="{6235DC68-54E6-F542-B852-ABA203509B10}">
      <dgm:prSet/>
      <dgm:spPr/>
      <dgm:t>
        <a:bodyPr/>
        <a:lstStyle/>
        <a:p>
          <a:endParaRPr lang="es-MX"/>
        </a:p>
      </dgm:t>
    </dgm:pt>
    <dgm:pt modelId="{361B15D8-4588-E74C-9D36-5B60FE300AD1}">
      <dgm:prSet/>
      <dgm:spPr/>
      <dgm:t>
        <a:bodyPr/>
        <a:lstStyle/>
        <a:p>
          <a:r>
            <a:rPr lang="en-US"/>
            <a:t>Persons</a:t>
          </a:r>
          <a:endParaRPr lang="en-US" dirty="0"/>
        </a:p>
      </dgm:t>
    </dgm:pt>
    <dgm:pt modelId="{972AA8F7-1558-0E43-A974-382A58D7D49E}" type="parTrans" cxnId="{4942FBC0-4AAE-E840-8E89-CFC6D0B18AA2}">
      <dgm:prSet/>
      <dgm:spPr/>
      <dgm:t>
        <a:bodyPr/>
        <a:lstStyle/>
        <a:p>
          <a:endParaRPr lang="es-MX"/>
        </a:p>
      </dgm:t>
    </dgm:pt>
    <dgm:pt modelId="{73ADAEE0-C6F9-0542-B6A2-9DD7B7643E79}" type="sibTrans" cxnId="{4942FBC0-4AAE-E840-8E89-CFC6D0B18AA2}">
      <dgm:prSet/>
      <dgm:spPr/>
      <dgm:t>
        <a:bodyPr/>
        <a:lstStyle/>
        <a:p>
          <a:endParaRPr lang="es-MX"/>
        </a:p>
      </dgm:t>
    </dgm:pt>
    <dgm:pt modelId="{EE06DDA2-F41E-304E-8FFA-28CAC45F73CD}">
      <dgm:prSet/>
      <dgm:spPr/>
      <dgm:t>
        <a:bodyPr/>
        <a:lstStyle/>
        <a:p>
          <a:r>
            <a:rPr lang="en-US"/>
            <a:t>Metaphor</a:t>
          </a:r>
          <a:endParaRPr lang="en-US" dirty="0"/>
        </a:p>
      </dgm:t>
    </dgm:pt>
    <dgm:pt modelId="{7F6678C7-905A-0F40-B93D-E5CF69CA993B}" type="parTrans" cxnId="{AFD5F32D-8E7F-2143-9272-85BE9425DFD8}">
      <dgm:prSet/>
      <dgm:spPr/>
      <dgm:t>
        <a:bodyPr/>
        <a:lstStyle/>
        <a:p>
          <a:endParaRPr lang="es-MX"/>
        </a:p>
      </dgm:t>
    </dgm:pt>
    <dgm:pt modelId="{EFAF7E39-9C09-6D47-9C0F-A53E8DCF569F}" type="sibTrans" cxnId="{AFD5F32D-8E7F-2143-9272-85BE9425DFD8}">
      <dgm:prSet/>
      <dgm:spPr/>
      <dgm:t>
        <a:bodyPr/>
        <a:lstStyle/>
        <a:p>
          <a:endParaRPr lang="es-MX"/>
        </a:p>
      </dgm:t>
    </dgm:pt>
    <dgm:pt modelId="{0CC5A245-7A9B-C947-8864-A6A8592EB0B1}">
      <dgm:prSet/>
      <dgm:spPr/>
      <dgm:t>
        <a:bodyPr/>
        <a:lstStyle/>
        <a:p>
          <a:r>
            <a:rPr lang="en-US"/>
            <a:t>Content</a:t>
          </a:r>
          <a:endParaRPr lang="en-US" dirty="0"/>
        </a:p>
      </dgm:t>
    </dgm:pt>
    <dgm:pt modelId="{72A6A3E4-F6D7-4548-91E1-0B044053338B}" type="parTrans" cxnId="{BB62C14D-A1B9-C747-BA9A-6C5401F3754A}">
      <dgm:prSet/>
      <dgm:spPr/>
      <dgm:t>
        <a:bodyPr/>
        <a:lstStyle/>
        <a:p>
          <a:endParaRPr lang="es-MX"/>
        </a:p>
      </dgm:t>
    </dgm:pt>
    <dgm:pt modelId="{36BA6D15-5966-8E48-8F6D-A8315E27E831}" type="sibTrans" cxnId="{BB62C14D-A1B9-C747-BA9A-6C5401F3754A}">
      <dgm:prSet/>
      <dgm:spPr/>
      <dgm:t>
        <a:bodyPr/>
        <a:lstStyle/>
        <a:p>
          <a:endParaRPr lang="es-MX"/>
        </a:p>
      </dgm:t>
    </dgm:pt>
    <dgm:pt modelId="{62EEE3AC-A26E-5E4C-8041-BBD700761BA6}">
      <dgm:prSet phldrT="[Texto]"/>
      <dgm:spPr/>
      <dgm:t>
        <a:bodyPr/>
        <a:lstStyle/>
        <a:p>
          <a:r>
            <a:rPr lang="es-MX" dirty="0"/>
            <a:t>Context</a:t>
          </a:r>
        </a:p>
      </dgm:t>
    </dgm:pt>
    <dgm:pt modelId="{73227817-3F52-1045-9E23-4E41CD609672}" type="parTrans" cxnId="{2AFC640F-B981-6943-93F4-FCE83DF8D81C}">
      <dgm:prSet/>
      <dgm:spPr/>
      <dgm:t>
        <a:bodyPr/>
        <a:lstStyle/>
        <a:p>
          <a:endParaRPr lang="es-MX"/>
        </a:p>
      </dgm:t>
    </dgm:pt>
    <dgm:pt modelId="{CDFEAAB1-41B1-9140-AA1C-8649C1CA8D9F}" type="sibTrans" cxnId="{2AFC640F-B981-6943-93F4-FCE83DF8D81C}">
      <dgm:prSet/>
      <dgm:spPr/>
      <dgm:t>
        <a:bodyPr/>
        <a:lstStyle/>
        <a:p>
          <a:endParaRPr lang="es-MX"/>
        </a:p>
      </dgm:t>
    </dgm:pt>
    <dgm:pt modelId="{CFED52E7-103F-1C44-AB52-0D6379993E2D}" type="pres">
      <dgm:prSet presAssocID="{C3CEF275-BBD4-1C4E-B8DD-E48073B7944B}" presName="Name0" presStyleCnt="0">
        <dgm:presLayoutVars>
          <dgm:dir/>
          <dgm:resizeHandles val="exact"/>
        </dgm:presLayoutVars>
      </dgm:prSet>
      <dgm:spPr/>
      <dgm:t>
        <a:bodyPr/>
        <a:lstStyle/>
        <a:p>
          <a:endParaRPr lang="en-US"/>
        </a:p>
      </dgm:t>
    </dgm:pt>
    <dgm:pt modelId="{F01255FD-E5EB-EA42-811D-9FD72B94F42B}" type="pres">
      <dgm:prSet presAssocID="{3A35BA3F-DD5B-424E-A607-9D7B5AA94B16}" presName="Name5" presStyleLbl="vennNode1" presStyleIdx="0" presStyleCnt="8">
        <dgm:presLayoutVars>
          <dgm:bulletEnabled val="1"/>
        </dgm:presLayoutVars>
      </dgm:prSet>
      <dgm:spPr/>
      <dgm:t>
        <a:bodyPr/>
        <a:lstStyle/>
        <a:p>
          <a:endParaRPr lang="en-US"/>
        </a:p>
      </dgm:t>
    </dgm:pt>
    <dgm:pt modelId="{E33D5201-F71A-D349-8258-A37B40E6D9FF}" type="pres">
      <dgm:prSet presAssocID="{5494F6A3-3736-4940-A4E0-EA06CFD7AA66}" presName="space" presStyleCnt="0"/>
      <dgm:spPr/>
    </dgm:pt>
    <dgm:pt modelId="{057A9A41-E2FA-D14B-B747-36E7D3AC7E89}" type="pres">
      <dgm:prSet presAssocID="{361B15D8-4588-E74C-9D36-5B60FE300AD1}" presName="Name5" presStyleLbl="vennNode1" presStyleIdx="1" presStyleCnt="8">
        <dgm:presLayoutVars>
          <dgm:bulletEnabled val="1"/>
        </dgm:presLayoutVars>
      </dgm:prSet>
      <dgm:spPr/>
      <dgm:t>
        <a:bodyPr/>
        <a:lstStyle/>
        <a:p>
          <a:endParaRPr lang="en-US"/>
        </a:p>
      </dgm:t>
    </dgm:pt>
    <dgm:pt modelId="{77D8BBCB-5B8A-AC4F-9D19-C1876AB903C7}" type="pres">
      <dgm:prSet presAssocID="{73ADAEE0-C6F9-0542-B6A2-9DD7B7643E79}" presName="space" presStyleCnt="0"/>
      <dgm:spPr/>
    </dgm:pt>
    <dgm:pt modelId="{0F2A8739-EEA1-ED46-A560-2A93B96F704D}" type="pres">
      <dgm:prSet presAssocID="{EE06DDA2-F41E-304E-8FFA-28CAC45F73CD}" presName="Name5" presStyleLbl="vennNode1" presStyleIdx="2" presStyleCnt="8">
        <dgm:presLayoutVars>
          <dgm:bulletEnabled val="1"/>
        </dgm:presLayoutVars>
      </dgm:prSet>
      <dgm:spPr/>
      <dgm:t>
        <a:bodyPr/>
        <a:lstStyle/>
        <a:p>
          <a:endParaRPr lang="en-US"/>
        </a:p>
      </dgm:t>
    </dgm:pt>
    <dgm:pt modelId="{43F0CB42-E405-FD4D-89EF-57F9F30EE3D3}" type="pres">
      <dgm:prSet presAssocID="{EFAF7E39-9C09-6D47-9C0F-A53E8DCF569F}" presName="space" presStyleCnt="0"/>
      <dgm:spPr/>
    </dgm:pt>
    <dgm:pt modelId="{73BDC761-76C5-5847-8317-422D1E4958E0}" type="pres">
      <dgm:prSet presAssocID="{0CC5A245-7A9B-C947-8864-A6A8592EB0B1}" presName="Name5" presStyleLbl="vennNode1" presStyleIdx="3" presStyleCnt="8">
        <dgm:presLayoutVars>
          <dgm:bulletEnabled val="1"/>
        </dgm:presLayoutVars>
      </dgm:prSet>
      <dgm:spPr/>
      <dgm:t>
        <a:bodyPr/>
        <a:lstStyle/>
        <a:p>
          <a:endParaRPr lang="en-US"/>
        </a:p>
      </dgm:t>
    </dgm:pt>
    <dgm:pt modelId="{124AC61D-D914-4C4F-AE31-68101AAA2E7E}" type="pres">
      <dgm:prSet presAssocID="{36BA6D15-5966-8E48-8F6D-A8315E27E831}" presName="space" presStyleCnt="0"/>
      <dgm:spPr/>
    </dgm:pt>
    <dgm:pt modelId="{BDE1FABA-51A2-554B-8CC2-20C43628E5AF}" type="pres">
      <dgm:prSet presAssocID="{D6FDAEDD-8DAB-4549-93DA-0A6D772729CB}" presName="Name5" presStyleLbl="vennNode1" presStyleIdx="4" presStyleCnt="8">
        <dgm:presLayoutVars>
          <dgm:bulletEnabled val="1"/>
        </dgm:presLayoutVars>
      </dgm:prSet>
      <dgm:spPr/>
      <dgm:t>
        <a:bodyPr/>
        <a:lstStyle/>
        <a:p>
          <a:endParaRPr lang="en-US"/>
        </a:p>
      </dgm:t>
    </dgm:pt>
    <dgm:pt modelId="{89AEBC49-ED77-404B-906E-F868C07ED320}" type="pres">
      <dgm:prSet presAssocID="{E93E2673-10EE-5742-8276-03FA5F4F1A3F}" presName="space" presStyleCnt="0"/>
      <dgm:spPr/>
    </dgm:pt>
    <dgm:pt modelId="{C8EF6150-6D4C-504D-8DC9-24445EEB6859}" type="pres">
      <dgm:prSet presAssocID="{FAE8C9E8-06F8-9E43-8889-2AF1E155FAE9}" presName="Name5" presStyleLbl="vennNode1" presStyleIdx="5" presStyleCnt="8">
        <dgm:presLayoutVars>
          <dgm:bulletEnabled val="1"/>
        </dgm:presLayoutVars>
      </dgm:prSet>
      <dgm:spPr/>
      <dgm:t>
        <a:bodyPr/>
        <a:lstStyle/>
        <a:p>
          <a:endParaRPr lang="en-US"/>
        </a:p>
      </dgm:t>
    </dgm:pt>
    <dgm:pt modelId="{F04C05A1-8735-D04D-9253-DADD79053E6D}" type="pres">
      <dgm:prSet presAssocID="{B24E2975-66C4-1C4A-AE5C-9D7BE4E50D73}" presName="space" presStyleCnt="0"/>
      <dgm:spPr/>
    </dgm:pt>
    <dgm:pt modelId="{A93F5058-9C96-5A44-90C9-05FBB058658C}" type="pres">
      <dgm:prSet presAssocID="{DCA8342F-246C-7643-B4EA-59C5D3BC5DDA}" presName="Name5" presStyleLbl="vennNode1" presStyleIdx="6" presStyleCnt="8">
        <dgm:presLayoutVars>
          <dgm:bulletEnabled val="1"/>
        </dgm:presLayoutVars>
      </dgm:prSet>
      <dgm:spPr/>
      <dgm:t>
        <a:bodyPr/>
        <a:lstStyle/>
        <a:p>
          <a:endParaRPr lang="en-US"/>
        </a:p>
      </dgm:t>
    </dgm:pt>
    <dgm:pt modelId="{4F3E46DA-0110-4449-8AF7-C7976CF27B1B}" type="pres">
      <dgm:prSet presAssocID="{056CA1CD-87BE-0542-B8FA-363EE6CFD75C}" presName="space" presStyleCnt="0"/>
      <dgm:spPr/>
    </dgm:pt>
    <dgm:pt modelId="{1B105A3B-674B-3C42-AEC4-AA15C36A7761}" type="pres">
      <dgm:prSet presAssocID="{62EEE3AC-A26E-5E4C-8041-BBD700761BA6}" presName="Name5" presStyleLbl="vennNode1" presStyleIdx="7" presStyleCnt="8">
        <dgm:presLayoutVars>
          <dgm:bulletEnabled val="1"/>
        </dgm:presLayoutVars>
      </dgm:prSet>
      <dgm:spPr/>
      <dgm:t>
        <a:bodyPr/>
        <a:lstStyle/>
        <a:p>
          <a:endParaRPr lang="en-US"/>
        </a:p>
      </dgm:t>
    </dgm:pt>
  </dgm:ptLst>
  <dgm:cxnLst>
    <dgm:cxn modelId="{AFD5F32D-8E7F-2143-9272-85BE9425DFD8}" srcId="{C3CEF275-BBD4-1C4E-B8DD-E48073B7944B}" destId="{EE06DDA2-F41E-304E-8FFA-28CAC45F73CD}" srcOrd="2" destOrd="0" parTransId="{7F6678C7-905A-0F40-B93D-E5CF69CA993B}" sibTransId="{EFAF7E39-9C09-6D47-9C0F-A53E8DCF569F}"/>
    <dgm:cxn modelId="{984ED6D8-72FA-B74F-AA2C-A8C8F4ABD69A}" type="presOf" srcId="{EE06DDA2-F41E-304E-8FFA-28CAC45F73CD}" destId="{0F2A8739-EEA1-ED46-A560-2A93B96F704D}" srcOrd="0" destOrd="0" presId="urn:microsoft.com/office/officeart/2005/8/layout/venn3"/>
    <dgm:cxn modelId="{019B340C-F36B-5A41-B0E6-1789E615BFE3}" srcId="{C3CEF275-BBD4-1C4E-B8DD-E48073B7944B}" destId="{D6FDAEDD-8DAB-4549-93DA-0A6D772729CB}" srcOrd="4" destOrd="0" parTransId="{775EEA8F-5858-BA4C-873B-BC5295A70702}" sibTransId="{E93E2673-10EE-5742-8276-03FA5F4F1A3F}"/>
    <dgm:cxn modelId="{BB62C14D-A1B9-C747-BA9A-6C5401F3754A}" srcId="{C3CEF275-BBD4-1C4E-B8DD-E48073B7944B}" destId="{0CC5A245-7A9B-C947-8864-A6A8592EB0B1}" srcOrd="3" destOrd="0" parTransId="{72A6A3E4-F6D7-4548-91E1-0B044053338B}" sibTransId="{36BA6D15-5966-8E48-8F6D-A8315E27E831}"/>
    <dgm:cxn modelId="{81A48CEF-0775-BA4A-9334-A776E3E742BD}" type="presOf" srcId="{361B15D8-4588-E74C-9D36-5B60FE300AD1}" destId="{057A9A41-E2FA-D14B-B747-36E7D3AC7E89}" srcOrd="0" destOrd="0" presId="urn:microsoft.com/office/officeart/2005/8/layout/venn3"/>
    <dgm:cxn modelId="{2AFC640F-B981-6943-93F4-FCE83DF8D81C}" srcId="{C3CEF275-BBD4-1C4E-B8DD-E48073B7944B}" destId="{62EEE3AC-A26E-5E4C-8041-BBD700761BA6}" srcOrd="7" destOrd="0" parTransId="{73227817-3F52-1045-9E23-4E41CD609672}" sibTransId="{CDFEAAB1-41B1-9140-AA1C-8649C1CA8D9F}"/>
    <dgm:cxn modelId="{A6A96C41-63FC-284E-A149-05EAE37AEBC5}" srcId="{C3CEF275-BBD4-1C4E-B8DD-E48073B7944B}" destId="{3A35BA3F-DD5B-424E-A607-9D7B5AA94B16}" srcOrd="0" destOrd="0" parTransId="{2760DA65-0CC2-5347-BB0D-EC54A39B0E39}" sibTransId="{5494F6A3-3736-4940-A4E0-EA06CFD7AA66}"/>
    <dgm:cxn modelId="{4942FBC0-4AAE-E840-8E89-CFC6D0B18AA2}" srcId="{C3CEF275-BBD4-1C4E-B8DD-E48073B7944B}" destId="{361B15D8-4588-E74C-9D36-5B60FE300AD1}" srcOrd="1" destOrd="0" parTransId="{972AA8F7-1558-0E43-A974-382A58D7D49E}" sibTransId="{73ADAEE0-C6F9-0542-B6A2-9DD7B7643E79}"/>
    <dgm:cxn modelId="{D6B9FA1E-5722-6F4A-873A-AECB0CD2056D}" srcId="{C3CEF275-BBD4-1C4E-B8DD-E48073B7944B}" destId="{FAE8C9E8-06F8-9E43-8889-2AF1E155FAE9}" srcOrd="5" destOrd="0" parTransId="{DF563E9C-1A9F-D044-8039-A343C8691738}" sibTransId="{B24E2975-66C4-1C4A-AE5C-9D7BE4E50D73}"/>
    <dgm:cxn modelId="{4F7612AD-E84B-3D48-9F17-222B2947F06E}" type="presOf" srcId="{D6FDAEDD-8DAB-4549-93DA-0A6D772729CB}" destId="{BDE1FABA-51A2-554B-8CC2-20C43628E5AF}" srcOrd="0" destOrd="0" presId="urn:microsoft.com/office/officeart/2005/8/layout/venn3"/>
    <dgm:cxn modelId="{29A0F3C4-446E-B541-9AB2-09927C9B55E3}" type="presOf" srcId="{C3CEF275-BBD4-1C4E-B8DD-E48073B7944B}" destId="{CFED52E7-103F-1C44-AB52-0D6379993E2D}" srcOrd="0" destOrd="0" presId="urn:microsoft.com/office/officeart/2005/8/layout/venn3"/>
    <dgm:cxn modelId="{C7EFD811-07A5-F545-AB0E-012CC3E7C559}" type="presOf" srcId="{62EEE3AC-A26E-5E4C-8041-BBD700761BA6}" destId="{1B105A3B-674B-3C42-AEC4-AA15C36A7761}" srcOrd="0" destOrd="0" presId="urn:microsoft.com/office/officeart/2005/8/layout/venn3"/>
    <dgm:cxn modelId="{806E4BF3-870C-8C4A-B3EC-D79A3F3D5454}" type="presOf" srcId="{DCA8342F-246C-7643-B4EA-59C5D3BC5DDA}" destId="{A93F5058-9C96-5A44-90C9-05FBB058658C}" srcOrd="0" destOrd="0" presId="urn:microsoft.com/office/officeart/2005/8/layout/venn3"/>
    <dgm:cxn modelId="{E93F2B5A-6BE4-9C41-B350-D292EF72CDFE}" type="presOf" srcId="{0CC5A245-7A9B-C947-8864-A6A8592EB0B1}" destId="{73BDC761-76C5-5847-8317-422D1E4958E0}" srcOrd="0" destOrd="0" presId="urn:microsoft.com/office/officeart/2005/8/layout/venn3"/>
    <dgm:cxn modelId="{B606728B-8B6C-BC42-8754-7274D470F12C}" type="presOf" srcId="{FAE8C9E8-06F8-9E43-8889-2AF1E155FAE9}" destId="{C8EF6150-6D4C-504D-8DC9-24445EEB6859}" srcOrd="0" destOrd="0" presId="urn:microsoft.com/office/officeart/2005/8/layout/venn3"/>
    <dgm:cxn modelId="{6235DC68-54E6-F542-B852-ABA203509B10}" srcId="{C3CEF275-BBD4-1C4E-B8DD-E48073B7944B}" destId="{DCA8342F-246C-7643-B4EA-59C5D3BC5DDA}" srcOrd="6" destOrd="0" parTransId="{B74C7045-0940-8F48-8FF0-5559BC02988F}" sibTransId="{056CA1CD-87BE-0542-B8FA-363EE6CFD75C}"/>
    <dgm:cxn modelId="{EABB0FA4-C463-964A-964F-A1707EE683E7}" type="presOf" srcId="{3A35BA3F-DD5B-424E-A607-9D7B5AA94B16}" destId="{F01255FD-E5EB-EA42-811D-9FD72B94F42B}" srcOrd="0" destOrd="0" presId="urn:microsoft.com/office/officeart/2005/8/layout/venn3"/>
    <dgm:cxn modelId="{E9A8E26D-A20A-7F41-B0D7-0DDB6A2D9ED2}" type="presParOf" srcId="{CFED52E7-103F-1C44-AB52-0D6379993E2D}" destId="{F01255FD-E5EB-EA42-811D-9FD72B94F42B}" srcOrd="0" destOrd="0" presId="urn:microsoft.com/office/officeart/2005/8/layout/venn3"/>
    <dgm:cxn modelId="{AD05ED75-69EE-0740-ADDB-CD36E7D037B1}" type="presParOf" srcId="{CFED52E7-103F-1C44-AB52-0D6379993E2D}" destId="{E33D5201-F71A-D349-8258-A37B40E6D9FF}" srcOrd="1" destOrd="0" presId="urn:microsoft.com/office/officeart/2005/8/layout/venn3"/>
    <dgm:cxn modelId="{6ED9E0DF-99C1-3F49-8E9B-96B6BD96F4B5}" type="presParOf" srcId="{CFED52E7-103F-1C44-AB52-0D6379993E2D}" destId="{057A9A41-E2FA-D14B-B747-36E7D3AC7E89}" srcOrd="2" destOrd="0" presId="urn:microsoft.com/office/officeart/2005/8/layout/venn3"/>
    <dgm:cxn modelId="{114BF966-F1A9-3F47-A82F-426BC7D83A32}" type="presParOf" srcId="{CFED52E7-103F-1C44-AB52-0D6379993E2D}" destId="{77D8BBCB-5B8A-AC4F-9D19-C1876AB903C7}" srcOrd="3" destOrd="0" presId="urn:microsoft.com/office/officeart/2005/8/layout/venn3"/>
    <dgm:cxn modelId="{B8C3A0A7-3CAF-944C-A50E-74E6150D2E6E}" type="presParOf" srcId="{CFED52E7-103F-1C44-AB52-0D6379993E2D}" destId="{0F2A8739-EEA1-ED46-A560-2A93B96F704D}" srcOrd="4" destOrd="0" presId="urn:microsoft.com/office/officeart/2005/8/layout/venn3"/>
    <dgm:cxn modelId="{E7313563-3D6D-774F-A8DA-7CD70DD534FE}" type="presParOf" srcId="{CFED52E7-103F-1C44-AB52-0D6379993E2D}" destId="{43F0CB42-E405-FD4D-89EF-57F9F30EE3D3}" srcOrd="5" destOrd="0" presId="urn:microsoft.com/office/officeart/2005/8/layout/venn3"/>
    <dgm:cxn modelId="{F74DAFB4-A5DE-6B4B-AB3C-5769FED8F34F}" type="presParOf" srcId="{CFED52E7-103F-1C44-AB52-0D6379993E2D}" destId="{73BDC761-76C5-5847-8317-422D1E4958E0}" srcOrd="6" destOrd="0" presId="urn:microsoft.com/office/officeart/2005/8/layout/venn3"/>
    <dgm:cxn modelId="{D3015CC5-086F-114A-B21D-DAC9E18827F3}" type="presParOf" srcId="{CFED52E7-103F-1C44-AB52-0D6379993E2D}" destId="{124AC61D-D914-4C4F-AE31-68101AAA2E7E}" srcOrd="7" destOrd="0" presId="urn:microsoft.com/office/officeart/2005/8/layout/venn3"/>
    <dgm:cxn modelId="{95932CA7-4B12-6B42-815F-6DB60319CB0C}" type="presParOf" srcId="{CFED52E7-103F-1C44-AB52-0D6379993E2D}" destId="{BDE1FABA-51A2-554B-8CC2-20C43628E5AF}" srcOrd="8" destOrd="0" presId="urn:microsoft.com/office/officeart/2005/8/layout/venn3"/>
    <dgm:cxn modelId="{9D8974F6-D393-5143-BA35-C61E3CB51D9B}" type="presParOf" srcId="{CFED52E7-103F-1C44-AB52-0D6379993E2D}" destId="{89AEBC49-ED77-404B-906E-F868C07ED320}" srcOrd="9" destOrd="0" presId="urn:microsoft.com/office/officeart/2005/8/layout/venn3"/>
    <dgm:cxn modelId="{04FF4463-0548-6349-975A-51584D084636}" type="presParOf" srcId="{CFED52E7-103F-1C44-AB52-0D6379993E2D}" destId="{C8EF6150-6D4C-504D-8DC9-24445EEB6859}" srcOrd="10" destOrd="0" presId="urn:microsoft.com/office/officeart/2005/8/layout/venn3"/>
    <dgm:cxn modelId="{BF351054-F5BD-4046-B5A4-7AFBFEE5FF3A}" type="presParOf" srcId="{CFED52E7-103F-1C44-AB52-0D6379993E2D}" destId="{F04C05A1-8735-D04D-9253-DADD79053E6D}" srcOrd="11" destOrd="0" presId="urn:microsoft.com/office/officeart/2005/8/layout/venn3"/>
    <dgm:cxn modelId="{FB238DE3-7A47-594A-B150-88265A7F08D5}" type="presParOf" srcId="{CFED52E7-103F-1C44-AB52-0D6379993E2D}" destId="{A93F5058-9C96-5A44-90C9-05FBB058658C}" srcOrd="12" destOrd="0" presId="urn:microsoft.com/office/officeart/2005/8/layout/venn3"/>
    <dgm:cxn modelId="{D61298E2-73D3-3548-8D59-51B9611EA4D8}" type="presParOf" srcId="{CFED52E7-103F-1C44-AB52-0D6379993E2D}" destId="{4F3E46DA-0110-4449-8AF7-C7976CF27B1B}" srcOrd="13" destOrd="0" presId="urn:microsoft.com/office/officeart/2005/8/layout/venn3"/>
    <dgm:cxn modelId="{8EE38782-45ED-A140-BB1C-214AC01A165A}" type="presParOf" srcId="{CFED52E7-103F-1C44-AB52-0D6379993E2D}" destId="{1B105A3B-674B-3C42-AEC4-AA15C36A7761}" srcOrd="1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B505E-F8F6-4E98-AD91-F51E296A7EA6}">
      <dsp:nvSpPr>
        <dsp:cNvPr id="0" name=""/>
        <dsp:cNvSpPr/>
      </dsp:nvSpPr>
      <dsp:spPr>
        <a:xfrm>
          <a:off x="12933" y="136806"/>
          <a:ext cx="851144" cy="790088"/>
        </a:xfrm>
        <a:prstGeom prst="rect">
          <a:avLst/>
        </a:prstGeom>
        <a:blipFill rotWithShape="1">
          <a:blip xmlns:r="http://schemas.openxmlformats.org/officeDocument/2006/relationships" r:embed="rId1"/>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66578C-41A5-4B4B-97BC-9E57CA30E021}">
      <dsp:nvSpPr>
        <dsp:cNvPr id="0" name=""/>
        <dsp:cNvSpPr/>
      </dsp:nvSpPr>
      <dsp:spPr>
        <a:xfrm>
          <a:off x="12933" y="1079144"/>
          <a:ext cx="2431841" cy="33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100000"/>
            </a:lnSpc>
            <a:spcBef>
              <a:spcPct val="0"/>
            </a:spcBef>
            <a:spcAft>
              <a:spcPct val="35000"/>
            </a:spcAft>
            <a:defRPr b="1"/>
          </a:pPr>
          <a:r>
            <a:rPr lang="en-US" sz="2200" kern="1200" dirty="0"/>
            <a:t>Schools</a:t>
          </a:r>
        </a:p>
      </dsp:txBody>
      <dsp:txXfrm>
        <a:off x="12933" y="1079144"/>
        <a:ext cx="2431841" cy="338609"/>
      </dsp:txXfrm>
    </dsp:sp>
    <dsp:sp modelId="{9B5249A1-C7F9-40B5-9D09-651E61B4E19C}">
      <dsp:nvSpPr>
        <dsp:cNvPr id="0" name=""/>
        <dsp:cNvSpPr/>
      </dsp:nvSpPr>
      <dsp:spPr>
        <a:xfrm>
          <a:off x="12933" y="1488566"/>
          <a:ext cx="2431841" cy="218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lang="en-US" sz="1700" kern="1200" dirty="0"/>
            <a:t>33 elementary schools</a:t>
          </a:r>
        </a:p>
        <a:p>
          <a:pPr lvl="0" algn="l" defTabSz="755650">
            <a:lnSpc>
              <a:spcPct val="100000"/>
            </a:lnSpc>
            <a:spcBef>
              <a:spcPct val="0"/>
            </a:spcBef>
            <a:spcAft>
              <a:spcPct val="35000"/>
            </a:spcAft>
          </a:pPr>
          <a:r>
            <a:rPr lang="en-US" sz="1700" kern="1200" dirty="0"/>
            <a:t>13 middle schools</a:t>
          </a:r>
        </a:p>
        <a:p>
          <a:pPr lvl="0" algn="l" defTabSz="755650">
            <a:lnSpc>
              <a:spcPct val="100000"/>
            </a:lnSpc>
            <a:spcBef>
              <a:spcPct val="0"/>
            </a:spcBef>
            <a:spcAft>
              <a:spcPct val="35000"/>
            </a:spcAft>
          </a:pPr>
          <a:r>
            <a:rPr lang="en-US" sz="1700" kern="1200"/>
            <a:t>9 high schools</a:t>
          </a:r>
          <a:endParaRPr lang="en-US" sz="1700" kern="1200" dirty="0"/>
        </a:p>
        <a:p>
          <a:pPr lvl="0" algn="l" defTabSz="755650">
            <a:lnSpc>
              <a:spcPct val="100000"/>
            </a:lnSpc>
            <a:spcBef>
              <a:spcPct val="0"/>
            </a:spcBef>
            <a:spcAft>
              <a:spcPct val="35000"/>
            </a:spcAft>
          </a:pPr>
          <a:r>
            <a:rPr lang="en-US" sz="1700" kern="1200" dirty="0"/>
            <a:t>2 alternative schools</a:t>
          </a:r>
        </a:p>
        <a:p>
          <a:pPr lvl="0" algn="l" defTabSz="755650">
            <a:lnSpc>
              <a:spcPct val="100000"/>
            </a:lnSpc>
            <a:spcBef>
              <a:spcPct val="0"/>
            </a:spcBef>
            <a:spcAft>
              <a:spcPct val="35000"/>
            </a:spcAft>
          </a:pPr>
          <a:r>
            <a:rPr lang="en-US" sz="1700" kern="1200"/>
            <a:t>9 charter schools </a:t>
          </a:r>
          <a:endParaRPr lang="en-US" sz="1700" kern="1200" dirty="0"/>
        </a:p>
      </dsp:txBody>
      <dsp:txXfrm>
        <a:off x="12933" y="1488566"/>
        <a:ext cx="2431841" cy="2188907"/>
      </dsp:txXfrm>
    </dsp:sp>
    <dsp:sp modelId="{960A01D3-91A3-4F7A-88D0-98CF4949B063}">
      <dsp:nvSpPr>
        <dsp:cNvPr id="0" name=""/>
        <dsp:cNvSpPr/>
      </dsp:nvSpPr>
      <dsp:spPr>
        <a:xfrm>
          <a:off x="2870347" y="136806"/>
          <a:ext cx="851144" cy="790088"/>
        </a:xfrm>
        <a:prstGeom prst="rect">
          <a:avLst/>
        </a:prstGeom>
        <a:blipFill rotWithShape="1">
          <a:blip xmlns:r="http://schemas.openxmlformats.org/officeDocument/2006/relationships" r:embed="rId2"/>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B9A31E-A62F-42E5-B48F-61C653C1DF01}">
      <dsp:nvSpPr>
        <dsp:cNvPr id="0" name=""/>
        <dsp:cNvSpPr/>
      </dsp:nvSpPr>
      <dsp:spPr>
        <a:xfrm>
          <a:off x="2870347" y="1079144"/>
          <a:ext cx="2431841" cy="33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100000"/>
            </a:lnSpc>
            <a:spcBef>
              <a:spcPct val="0"/>
            </a:spcBef>
            <a:spcAft>
              <a:spcPct val="35000"/>
            </a:spcAft>
            <a:defRPr b="1"/>
          </a:pPr>
          <a:r>
            <a:rPr lang="en-US" sz="2200" kern="1200" dirty="0"/>
            <a:t>Ethnic makeup </a:t>
          </a:r>
        </a:p>
      </dsp:txBody>
      <dsp:txXfrm>
        <a:off x="2870347" y="1079144"/>
        <a:ext cx="2431841" cy="338609"/>
      </dsp:txXfrm>
    </dsp:sp>
    <dsp:sp modelId="{83A220F9-ADDB-4FD9-8B31-139BC9E4AE36}">
      <dsp:nvSpPr>
        <dsp:cNvPr id="0" name=""/>
        <dsp:cNvSpPr/>
      </dsp:nvSpPr>
      <dsp:spPr>
        <a:xfrm>
          <a:off x="2870347" y="1488566"/>
          <a:ext cx="2431841" cy="218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lang="en-US" sz="1700" kern="1200" dirty="0"/>
            <a:t>2% Asian </a:t>
          </a:r>
        </a:p>
        <a:p>
          <a:pPr lvl="0" algn="l" defTabSz="755650">
            <a:lnSpc>
              <a:spcPct val="100000"/>
            </a:lnSpc>
            <a:spcBef>
              <a:spcPct val="0"/>
            </a:spcBef>
            <a:spcAft>
              <a:spcPct val="35000"/>
            </a:spcAft>
          </a:pPr>
          <a:r>
            <a:rPr lang="en-US" sz="1700" kern="1200"/>
            <a:t>3% Native American </a:t>
          </a:r>
          <a:endParaRPr lang="en-US" sz="1700" kern="1200" dirty="0"/>
        </a:p>
        <a:p>
          <a:pPr lvl="0" algn="l" defTabSz="755650">
            <a:lnSpc>
              <a:spcPct val="100000"/>
            </a:lnSpc>
            <a:spcBef>
              <a:spcPct val="0"/>
            </a:spcBef>
            <a:spcAft>
              <a:spcPct val="35000"/>
            </a:spcAft>
          </a:pPr>
          <a:r>
            <a:rPr lang="en-US" sz="1700" kern="1200"/>
            <a:t>14% Caucasian </a:t>
          </a:r>
          <a:endParaRPr lang="en-US" sz="1700" kern="1200" dirty="0"/>
        </a:p>
        <a:p>
          <a:pPr lvl="0" algn="l" defTabSz="755650">
            <a:lnSpc>
              <a:spcPct val="100000"/>
            </a:lnSpc>
            <a:spcBef>
              <a:spcPct val="0"/>
            </a:spcBef>
            <a:spcAft>
              <a:spcPct val="35000"/>
            </a:spcAft>
          </a:pPr>
          <a:r>
            <a:rPr lang="en-US" sz="1700" kern="1200" dirty="0"/>
            <a:t>22% African American </a:t>
          </a:r>
        </a:p>
        <a:p>
          <a:pPr lvl="0" algn="l" defTabSz="755650">
            <a:lnSpc>
              <a:spcPct val="100000"/>
            </a:lnSpc>
            <a:spcBef>
              <a:spcPct val="0"/>
            </a:spcBef>
            <a:spcAft>
              <a:spcPct val="35000"/>
            </a:spcAft>
          </a:pPr>
          <a:r>
            <a:rPr lang="en-US" sz="1700" kern="1200"/>
            <a:t>54% Hispanic </a:t>
          </a:r>
          <a:endParaRPr lang="en-US" sz="1700" kern="1200" dirty="0"/>
        </a:p>
        <a:p>
          <a:pPr lvl="0" algn="l" defTabSz="755650">
            <a:lnSpc>
              <a:spcPct val="100000"/>
            </a:lnSpc>
            <a:spcBef>
              <a:spcPct val="0"/>
            </a:spcBef>
            <a:spcAft>
              <a:spcPct val="35000"/>
            </a:spcAft>
          </a:pPr>
          <a:r>
            <a:rPr lang="en-US" sz="1700" kern="1200"/>
            <a:t>.2% Hawaiian/Pacific Islander</a:t>
          </a:r>
          <a:endParaRPr lang="en-US" sz="1700" kern="1200" dirty="0"/>
        </a:p>
        <a:p>
          <a:pPr lvl="0" algn="l" defTabSz="755650">
            <a:lnSpc>
              <a:spcPct val="100000"/>
            </a:lnSpc>
            <a:spcBef>
              <a:spcPct val="0"/>
            </a:spcBef>
            <a:spcAft>
              <a:spcPct val="35000"/>
            </a:spcAft>
          </a:pPr>
          <a:r>
            <a:rPr lang="en-US" sz="1700" kern="1200"/>
            <a:t>5% Multiracial </a:t>
          </a:r>
          <a:endParaRPr lang="en-US" sz="1700" kern="1200" dirty="0"/>
        </a:p>
      </dsp:txBody>
      <dsp:txXfrm>
        <a:off x="2870347" y="1488566"/>
        <a:ext cx="2431841" cy="2188907"/>
      </dsp:txXfrm>
    </dsp:sp>
    <dsp:sp modelId="{B2998318-7FBB-4F3A-AC86-FD2992451AEA}">
      <dsp:nvSpPr>
        <dsp:cNvPr id="0" name=""/>
        <dsp:cNvSpPr/>
      </dsp:nvSpPr>
      <dsp:spPr>
        <a:xfrm>
          <a:off x="5727761" y="136806"/>
          <a:ext cx="851144" cy="790088"/>
        </a:xfrm>
        <a:prstGeom prst="rect">
          <a:avLst/>
        </a:prstGeom>
        <a:blipFill rotWithShape="1">
          <a:blip xmlns:r="http://schemas.openxmlformats.org/officeDocument/2006/relationships" r:embed="rId3"/>
          <a:srcRect/>
          <a:stretch>
            <a:fillRect t="-19000" b="-19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CE1328-BB69-4C0A-8CC3-46C27B0A69F9}">
      <dsp:nvSpPr>
        <dsp:cNvPr id="0" name=""/>
        <dsp:cNvSpPr/>
      </dsp:nvSpPr>
      <dsp:spPr>
        <a:xfrm>
          <a:off x="5727761" y="1079144"/>
          <a:ext cx="2431841" cy="33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100000"/>
            </a:lnSpc>
            <a:spcBef>
              <a:spcPct val="0"/>
            </a:spcBef>
            <a:spcAft>
              <a:spcPct val="35000"/>
            </a:spcAft>
            <a:defRPr b="1"/>
          </a:pPr>
          <a:r>
            <a:rPr lang="es-MX" sz="2200" kern="1200" dirty="0"/>
            <a:t>Languages</a:t>
          </a:r>
        </a:p>
      </dsp:txBody>
      <dsp:txXfrm>
        <a:off x="5727761" y="1079144"/>
        <a:ext cx="2431841" cy="338609"/>
      </dsp:txXfrm>
    </dsp:sp>
    <dsp:sp modelId="{EDDA8F60-067C-4710-BE41-8283E22122EF}">
      <dsp:nvSpPr>
        <dsp:cNvPr id="0" name=""/>
        <dsp:cNvSpPr/>
      </dsp:nvSpPr>
      <dsp:spPr>
        <a:xfrm>
          <a:off x="5727761" y="1488566"/>
          <a:ext cx="2431841" cy="218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lang="en-US" sz="1700" kern="1200" dirty="0"/>
            <a:t>18,000 bilingual students</a:t>
          </a:r>
          <a:endParaRPr lang="es-MX" sz="1700" kern="1200" dirty="0"/>
        </a:p>
        <a:p>
          <a:pPr lvl="0" algn="l" defTabSz="755650">
            <a:lnSpc>
              <a:spcPct val="100000"/>
            </a:lnSpc>
            <a:spcBef>
              <a:spcPct val="0"/>
            </a:spcBef>
            <a:spcAft>
              <a:spcPct val="35000"/>
            </a:spcAft>
          </a:pPr>
          <a:r>
            <a:rPr lang="en-US" sz="1700" kern="1200" dirty="0"/>
            <a:t>13,000 ELL</a:t>
          </a:r>
          <a:endParaRPr lang="es-MX" sz="1700" kern="1200" dirty="0"/>
        </a:p>
        <a:p>
          <a:pPr lvl="0" algn="l" defTabSz="755650">
            <a:lnSpc>
              <a:spcPct val="100000"/>
            </a:lnSpc>
            <a:spcBef>
              <a:spcPct val="0"/>
            </a:spcBef>
            <a:spcAft>
              <a:spcPct val="35000"/>
            </a:spcAft>
          </a:pPr>
          <a:r>
            <a:rPr lang="en-US" sz="1700" kern="1200" dirty="0"/>
            <a:t>Languages spoken at home</a:t>
          </a:r>
        </a:p>
        <a:p>
          <a:pPr marL="171450" lvl="1" indent="-171450" algn="l" defTabSz="755650">
            <a:lnSpc>
              <a:spcPct val="90000"/>
            </a:lnSpc>
            <a:spcBef>
              <a:spcPct val="0"/>
            </a:spcBef>
            <a:spcAft>
              <a:spcPct val="15000"/>
            </a:spcAft>
            <a:buChar char="••"/>
          </a:pPr>
          <a:r>
            <a:rPr lang="en-US" sz="1700" kern="1200"/>
            <a:t>English 59%</a:t>
          </a:r>
          <a:endParaRPr lang="en-US" sz="1700" kern="1200" dirty="0"/>
        </a:p>
        <a:p>
          <a:pPr marL="171450" lvl="1" indent="-171450" algn="l" defTabSz="755650">
            <a:lnSpc>
              <a:spcPct val="90000"/>
            </a:lnSpc>
            <a:spcBef>
              <a:spcPct val="0"/>
            </a:spcBef>
            <a:spcAft>
              <a:spcPct val="15000"/>
            </a:spcAft>
            <a:buChar char="••"/>
          </a:pPr>
          <a:r>
            <a:rPr lang="en-US" sz="1700" kern="1200"/>
            <a:t>Spanish 39%</a:t>
          </a:r>
          <a:endParaRPr lang="en-US" sz="1700" kern="1200" dirty="0"/>
        </a:p>
        <a:p>
          <a:pPr marL="171450" lvl="1" indent="-171450" algn="l" defTabSz="755650">
            <a:lnSpc>
              <a:spcPct val="90000"/>
            </a:lnSpc>
            <a:spcBef>
              <a:spcPct val="0"/>
            </a:spcBef>
            <a:spcAft>
              <a:spcPct val="15000"/>
            </a:spcAft>
            <a:buChar char="••"/>
          </a:pPr>
          <a:r>
            <a:rPr lang="en-US" sz="1700" kern="1200" dirty="0"/>
            <a:t>Other 2%</a:t>
          </a:r>
        </a:p>
      </dsp:txBody>
      <dsp:txXfrm>
        <a:off x="5727761" y="1488566"/>
        <a:ext cx="2431841" cy="2188907"/>
      </dsp:txXfrm>
    </dsp:sp>
    <dsp:sp modelId="{C25922D2-279B-46E4-994C-DE9AF6F624D7}">
      <dsp:nvSpPr>
        <dsp:cNvPr id="0" name=""/>
        <dsp:cNvSpPr/>
      </dsp:nvSpPr>
      <dsp:spPr>
        <a:xfrm>
          <a:off x="8585174" y="136806"/>
          <a:ext cx="851144" cy="790088"/>
        </a:xfrm>
        <a:prstGeom prst="rect">
          <a:avLst/>
        </a:prstGeom>
        <a:blipFill rotWithShape="1">
          <a:blip xmlns:r="http://schemas.openxmlformats.org/officeDocument/2006/relationships" r:embed="rId4"/>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79FD95-3651-4BBE-A2D7-8726CE0A1819}">
      <dsp:nvSpPr>
        <dsp:cNvPr id="0" name=""/>
        <dsp:cNvSpPr/>
      </dsp:nvSpPr>
      <dsp:spPr>
        <a:xfrm>
          <a:off x="8585174" y="1079144"/>
          <a:ext cx="2431841" cy="33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100000"/>
            </a:lnSpc>
            <a:spcBef>
              <a:spcPct val="0"/>
            </a:spcBef>
            <a:spcAft>
              <a:spcPct val="35000"/>
            </a:spcAft>
            <a:defRPr b="1"/>
          </a:pPr>
          <a:r>
            <a:rPr lang="es-ES" sz="2200" kern="1200" dirty="0" err="1"/>
            <a:t>Students</a:t>
          </a:r>
          <a:endParaRPr lang="es-MX" sz="2200" kern="1200" dirty="0"/>
        </a:p>
      </dsp:txBody>
      <dsp:txXfrm>
        <a:off x="8585174" y="1079144"/>
        <a:ext cx="2431841" cy="338609"/>
      </dsp:txXfrm>
    </dsp:sp>
    <dsp:sp modelId="{D0204A44-7399-4B9B-A4A4-7FA06FFEFB4A}">
      <dsp:nvSpPr>
        <dsp:cNvPr id="0" name=""/>
        <dsp:cNvSpPr/>
      </dsp:nvSpPr>
      <dsp:spPr>
        <a:xfrm>
          <a:off x="8585174" y="1488566"/>
          <a:ext cx="2431841" cy="218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lang="en-US" sz="1700" kern="1200" dirty="0"/>
            <a:t>Special education students: 5,517 </a:t>
          </a:r>
          <a:endParaRPr lang="es-MX" sz="1700" kern="1200" dirty="0"/>
        </a:p>
        <a:p>
          <a:pPr lvl="0" algn="l" defTabSz="755650">
            <a:lnSpc>
              <a:spcPct val="100000"/>
            </a:lnSpc>
            <a:spcBef>
              <a:spcPct val="0"/>
            </a:spcBef>
            <a:spcAft>
              <a:spcPct val="35000"/>
            </a:spcAft>
          </a:pPr>
          <a:r>
            <a:rPr lang="en-US" sz="1700" kern="1200" dirty="0"/>
            <a:t>Economically disadvantaged students: 83%</a:t>
          </a:r>
        </a:p>
        <a:p>
          <a:pPr lvl="0" algn="l" defTabSz="755650">
            <a:lnSpc>
              <a:spcPct val="100000"/>
            </a:lnSpc>
            <a:spcBef>
              <a:spcPct val="0"/>
            </a:spcBef>
            <a:spcAft>
              <a:spcPct val="35000"/>
            </a:spcAft>
          </a:pPr>
          <a:r>
            <a:rPr lang="en-US" sz="1700" kern="1200" dirty="0"/>
            <a:t>Homeless students: 3,068</a:t>
          </a:r>
        </a:p>
      </dsp:txBody>
      <dsp:txXfrm>
        <a:off x="8585174" y="1488566"/>
        <a:ext cx="2431841" cy="2188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43B3-9972-AC46-9ED5-3DA57B86976E}">
      <dsp:nvSpPr>
        <dsp:cNvPr id="0" name=""/>
        <dsp:cNvSpPr/>
      </dsp:nvSpPr>
      <dsp:spPr>
        <a:xfrm>
          <a:off x="0" y="558979"/>
          <a:ext cx="11029950" cy="1036350"/>
        </a:xfrm>
        <a:prstGeom prst="rect">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291592" rIns="856047" bIns="99568" numCol="1" spcCol="1270" anchor="t" anchorCtr="0">
          <a:noAutofit/>
        </a:bodyPr>
        <a:lstStyle/>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b="0" i="0" kern="1200" dirty="0">
              <a:latin typeface="Gill Sans MT" panose="020B0502020104020203" pitchFamily="34" charset="77"/>
            </a:rPr>
            <a:t>Increase awareness of identity characteristics</a:t>
          </a:r>
        </a:p>
        <a:p>
          <a:pPr marL="228600" lvl="2" indent="-114300" algn="l" defTabSz="622300">
            <a:lnSpc>
              <a:spcPct val="90000"/>
            </a:lnSpc>
            <a:spcBef>
              <a:spcPct val="0"/>
            </a:spcBef>
            <a:spcAft>
              <a:spcPct val="15000"/>
            </a:spcAft>
            <a:buClr>
              <a:schemeClr val="accent1">
                <a:lumMod val="60000"/>
                <a:lumOff val="40000"/>
              </a:schemeClr>
            </a:buClr>
            <a:buFont typeface="+mj-lt"/>
            <a:buChar char="••"/>
          </a:pPr>
          <a:r>
            <a:rPr lang="en-US" sz="1400" b="0" i="0" kern="1200" dirty="0">
              <a:latin typeface="Gill Sans MT" panose="020B0502020104020203" pitchFamily="34" charset="77"/>
            </a:rPr>
            <a:t>Awareness is a necessary precursor to understanding one’s personal and professional selves </a:t>
          </a:r>
        </a:p>
        <a:p>
          <a:pPr marL="228600" lvl="2" indent="-114300" algn="l" defTabSz="622300">
            <a:lnSpc>
              <a:spcPct val="90000"/>
            </a:lnSpc>
            <a:spcBef>
              <a:spcPct val="0"/>
            </a:spcBef>
            <a:spcAft>
              <a:spcPct val="15000"/>
            </a:spcAft>
            <a:buClr>
              <a:schemeClr val="accent1">
                <a:lumMod val="60000"/>
                <a:lumOff val="40000"/>
              </a:schemeClr>
            </a:buClr>
            <a:buFont typeface="+mj-lt"/>
            <a:buChar char="••"/>
          </a:pPr>
          <a:r>
            <a:rPr lang="en-US" sz="1400" b="0" i="0" kern="1200" dirty="0">
              <a:latin typeface="Gill Sans MT" panose="020B0502020104020203" pitchFamily="34" charset="77"/>
            </a:rPr>
            <a:t>School psychologists’ identity characteristics can impact their biases and prejudices</a:t>
          </a:r>
        </a:p>
      </dsp:txBody>
      <dsp:txXfrm>
        <a:off x="0" y="558979"/>
        <a:ext cx="11029950" cy="1036350"/>
      </dsp:txXfrm>
    </dsp:sp>
    <dsp:sp modelId="{2E6C290B-79AC-F54E-88C2-3718849DF7BA}">
      <dsp:nvSpPr>
        <dsp:cNvPr id="0" name=""/>
        <dsp:cNvSpPr/>
      </dsp:nvSpPr>
      <dsp:spPr>
        <a:xfrm>
          <a:off x="551497" y="352339"/>
          <a:ext cx="7720965" cy="413280"/>
        </a:xfrm>
        <a:prstGeom prst="round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lvl="0" algn="l" defTabSz="622300">
            <a:lnSpc>
              <a:spcPct val="90000"/>
            </a:lnSpc>
            <a:spcBef>
              <a:spcPct val="0"/>
            </a:spcBef>
            <a:spcAft>
              <a:spcPct val="35000"/>
            </a:spcAft>
            <a:buFont typeface="+mj-lt"/>
            <a:buNone/>
          </a:pPr>
          <a:r>
            <a:rPr lang="en-US" sz="1400" kern="1200" dirty="0"/>
            <a:t>School Psychologist Know Thy Self</a:t>
          </a:r>
          <a:endParaRPr lang="es-MX" sz="1400" kern="1200" dirty="0"/>
        </a:p>
      </dsp:txBody>
      <dsp:txXfrm>
        <a:off x="571672" y="372514"/>
        <a:ext cx="7680615" cy="372930"/>
      </dsp:txXfrm>
    </dsp:sp>
    <dsp:sp modelId="{477C36C0-E53F-504E-AACE-46478EAE59F4}">
      <dsp:nvSpPr>
        <dsp:cNvPr id="0" name=""/>
        <dsp:cNvSpPr/>
      </dsp:nvSpPr>
      <dsp:spPr>
        <a:xfrm>
          <a:off x="0" y="1877569"/>
          <a:ext cx="11029950" cy="1036350"/>
        </a:xfrm>
        <a:prstGeom prst="rect">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291592" rIns="856047" bIns="99568" numCol="1" spcCol="1270" anchor="t" anchorCtr="0">
          <a:noAutofit/>
        </a:bodyPr>
        <a:lstStyle/>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kern="1200" dirty="0"/>
            <a:t>Use research to gain understanding of educational challenges related to specific populations</a:t>
          </a:r>
        </a:p>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kern="1200" dirty="0"/>
            <a:t>Use web based resources to build knowledge related to specific populations</a:t>
          </a:r>
        </a:p>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kern="1200" dirty="0"/>
            <a:t>Join professional organizations/groups that aim to understand and improve racially diverse students’ educational experiences</a:t>
          </a:r>
        </a:p>
      </dsp:txBody>
      <dsp:txXfrm>
        <a:off x="0" y="1877569"/>
        <a:ext cx="11029950" cy="1036350"/>
      </dsp:txXfrm>
    </dsp:sp>
    <dsp:sp modelId="{6CCB8001-EC9B-3944-8A8F-233D29CE10F5}">
      <dsp:nvSpPr>
        <dsp:cNvPr id="0" name=""/>
        <dsp:cNvSpPr/>
      </dsp:nvSpPr>
      <dsp:spPr>
        <a:xfrm>
          <a:off x="551497" y="1670929"/>
          <a:ext cx="7720965" cy="413280"/>
        </a:xfrm>
        <a:prstGeom prst="roundRect">
          <a:avLst/>
        </a:prstGeom>
        <a:solidFill>
          <a:schemeClr val="accent1">
            <a:shade val="50000"/>
            <a:hueOff val="233806"/>
            <a:satOff val="-4024"/>
            <a:lumOff val="2795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lvl="0" algn="l" defTabSz="622300">
            <a:lnSpc>
              <a:spcPct val="90000"/>
            </a:lnSpc>
            <a:spcBef>
              <a:spcPct val="0"/>
            </a:spcBef>
            <a:spcAft>
              <a:spcPct val="35000"/>
            </a:spcAft>
          </a:pPr>
          <a:r>
            <a:rPr lang="en-US" sz="1400" kern="1200"/>
            <a:t>Increase Knowledge About Racially Diverse Populations</a:t>
          </a:r>
          <a:endParaRPr lang="en-US" sz="1400" kern="1200" dirty="0"/>
        </a:p>
      </dsp:txBody>
      <dsp:txXfrm>
        <a:off x="571672" y="1691104"/>
        <a:ext cx="7680615" cy="372930"/>
      </dsp:txXfrm>
    </dsp:sp>
    <dsp:sp modelId="{6BA5F547-472B-4B4D-865C-3E3FF3F54372}">
      <dsp:nvSpPr>
        <dsp:cNvPr id="0" name=""/>
        <dsp:cNvSpPr/>
      </dsp:nvSpPr>
      <dsp:spPr>
        <a:xfrm>
          <a:off x="0" y="3196159"/>
          <a:ext cx="11029950" cy="1455299"/>
        </a:xfrm>
        <a:prstGeom prst="rect">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291592" rIns="856047" bIns="99568" numCol="1" spcCol="1270" anchor="t" anchorCtr="0">
          <a:noAutofit/>
        </a:bodyPr>
        <a:lstStyle/>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kern="1200" dirty="0"/>
            <a:t>Use data that documents racial disparities in outcomes (e.g., special education, discipline, etc.) as basis for school-based access</a:t>
          </a:r>
        </a:p>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kern="1200" dirty="0"/>
            <a:t>Find social justice allies in school settings (administrators, teachers, support personnel, etc.)</a:t>
          </a:r>
        </a:p>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kern="1200" dirty="0"/>
            <a:t>Conduct professional development on issues related to racial and social justice such as bias in assessment, special education disproportionality based on race, teacher bias, etc.</a:t>
          </a:r>
        </a:p>
        <a:p>
          <a:pPr marL="114300" lvl="1" indent="-114300" algn="l" defTabSz="622300">
            <a:lnSpc>
              <a:spcPct val="90000"/>
            </a:lnSpc>
            <a:spcBef>
              <a:spcPct val="0"/>
            </a:spcBef>
            <a:spcAft>
              <a:spcPct val="15000"/>
            </a:spcAft>
            <a:buClr>
              <a:schemeClr val="accent1">
                <a:lumMod val="60000"/>
                <a:lumOff val="40000"/>
              </a:schemeClr>
            </a:buClr>
            <a:buFont typeface="+mj-lt"/>
            <a:buChar char="••"/>
          </a:pPr>
          <a:r>
            <a:rPr lang="en-US" sz="1400" kern="1200" dirty="0"/>
            <a:t>Develop Action Plan</a:t>
          </a:r>
        </a:p>
      </dsp:txBody>
      <dsp:txXfrm>
        <a:off x="0" y="3196159"/>
        <a:ext cx="11029950" cy="1455299"/>
      </dsp:txXfrm>
    </dsp:sp>
    <dsp:sp modelId="{7463B919-AC13-924A-8B3D-C7B72B32EBDE}">
      <dsp:nvSpPr>
        <dsp:cNvPr id="0" name=""/>
        <dsp:cNvSpPr/>
      </dsp:nvSpPr>
      <dsp:spPr>
        <a:xfrm>
          <a:off x="551497" y="2989519"/>
          <a:ext cx="7720965" cy="413280"/>
        </a:xfrm>
        <a:prstGeom prst="roundRect">
          <a:avLst/>
        </a:prstGeom>
        <a:solidFill>
          <a:schemeClr val="accent1">
            <a:shade val="50000"/>
            <a:hueOff val="233806"/>
            <a:satOff val="-4024"/>
            <a:lumOff val="2795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lvl="0" algn="l" defTabSz="622300">
            <a:lnSpc>
              <a:spcPct val="90000"/>
            </a:lnSpc>
            <a:spcBef>
              <a:spcPct val="0"/>
            </a:spcBef>
            <a:spcAft>
              <a:spcPct val="35000"/>
            </a:spcAft>
          </a:pPr>
          <a:r>
            <a:rPr lang="en-US" sz="1400" kern="1200" dirty="0"/>
            <a:t>Skills Application</a:t>
          </a:r>
        </a:p>
      </dsp:txBody>
      <dsp:txXfrm>
        <a:off x="571672" y="3009694"/>
        <a:ext cx="7680615"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C7D4-EA6C-0244-A1E8-4BA35E0E641D}">
      <dsp:nvSpPr>
        <dsp:cNvPr id="0" name=""/>
        <dsp:cNvSpPr/>
      </dsp:nvSpPr>
      <dsp:spPr>
        <a:xfrm>
          <a:off x="4264467" y="48096"/>
          <a:ext cx="2501014" cy="2501014"/>
        </a:xfrm>
        <a:prstGeom prst="ellipse">
          <a:avLst/>
        </a:prstGeom>
        <a:solidFill>
          <a:schemeClr val="accent2">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2300" b="0" i="0" u="none" strike="noStrike" kern="1200" cap="none" normalizeH="0" baseline="0">
              <a:effectLst/>
              <a:latin typeface="+mj-lt"/>
              <a:cs typeface="Arial" charset="0"/>
            </a:rPr>
            <a:t>Mexican</a:t>
          </a:r>
        </a:p>
      </dsp:txBody>
      <dsp:txXfrm>
        <a:off x="4553046" y="384771"/>
        <a:ext cx="1923857" cy="793591"/>
      </dsp:txXfrm>
    </dsp:sp>
    <dsp:sp modelId="{FAF2B656-E581-F94B-BD56-A5206B32F313}">
      <dsp:nvSpPr>
        <dsp:cNvPr id="0" name=""/>
        <dsp:cNvSpPr/>
      </dsp:nvSpPr>
      <dsp:spPr>
        <a:xfrm>
          <a:off x="5370685" y="1154314"/>
          <a:ext cx="2501014" cy="2501014"/>
        </a:xfrm>
        <a:prstGeom prst="ellipse">
          <a:avLst/>
        </a:prstGeom>
        <a:solidFill>
          <a:schemeClr val="accent2">
            <a:alpha val="50000"/>
            <a:hueOff val="-6701674"/>
            <a:satOff val="-139"/>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2300" b="0" i="0" u="none" strike="noStrike" kern="1200" cap="none" normalizeH="0" baseline="0">
              <a:effectLst/>
              <a:latin typeface="+mj-lt"/>
              <a:cs typeface="Arial" charset="0"/>
            </a:rPr>
            <a:t>Tejana / ST</a:t>
          </a:r>
        </a:p>
      </dsp:txBody>
      <dsp:txXfrm>
        <a:off x="6717386" y="1442893"/>
        <a:ext cx="961928" cy="1923857"/>
      </dsp:txXfrm>
    </dsp:sp>
    <dsp:sp modelId="{A513AA39-0B5A-084D-A4D1-5969F56D05E6}">
      <dsp:nvSpPr>
        <dsp:cNvPr id="0" name=""/>
        <dsp:cNvSpPr/>
      </dsp:nvSpPr>
      <dsp:spPr>
        <a:xfrm>
          <a:off x="4264467" y="2260532"/>
          <a:ext cx="2501014" cy="2501014"/>
        </a:xfrm>
        <a:prstGeom prst="ellipse">
          <a:avLst/>
        </a:prstGeom>
        <a:solidFill>
          <a:schemeClr val="accent2">
            <a:alpha val="50000"/>
            <a:hueOff val="-13403348"/>
            <a:satOff val="-279"/>
            <a:lumOff val="470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2300" b="0" i="0" u="none" strike="noStrike" kern="1200" cap="none" normalizeH="0" baseline="0">
              <a:effectLst/>
              <a:latin typeface="+mj-lt"/>
              <a:cs typeface="Arial" charset="0"/>
            </a:rPr>
            <a:t>American</a:t>
          </a:r>
        </a:p>
      </dsp:txBody>
      <dsp:txXfrm>
        <a:off x="4553046" y="3631281"/>
        <a:ext cx="1923857" cy="793591"/>
      </dsp:txXfrm>
    </dsp:sp>
    <dsp:sp modelId="{70AF3C35-0EC9-1544-898A-F2B3EE6C595B}">
      <dsp:nvSpPr>
        <dsp:cNvPr id="0" name=""/>
        <dsp:cNvSpPr/>
      </dsp:nvSpPr>
      <dsp:spPr>
        <a:xfrm>
          <a:off x="3158249" y="1154314"/>
          <a:ext cx="2501014" cy="2501014"/>
        </a:xfrm>
        <a:prstGeom prst="ellipse">
          <a:avLst/>
        </a:prstGeom>
        <a:solidFill>
          <a:schemeClr val="accent2">
            <a:alpha val="50000"/>
            <a:hueOff val="-20105021"/>
            <a:satOff val="-418"/>
            <a:lumOff val="705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2300" b="0" i="0" u="none" strike="noStrike" kern="1200" cap="none" normalizeH="0" baseline="0">
              <a:effectLst/>
              <a:latin typeface="+mj-lt"/>
              <a:cs typeface="Arial" charset="0"/>
            </a:rPr>
            <a:t>Middle / working Class</a:t>
          </a:r>
        </a:p>
      </dsp:txBody>
      <dsp:txXfrm>
        <a:off x="3350635" y="1442893"/>
        <a:ext cx="961928" cy="1923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17971-D8B5-5945-B589-8CF2785013D6}">
      <dsp:nvSpPr>
        <dsp:cNvPr id="0" name=""/>
        <dsp:cNvSpPr/>
      </dsp:nvSpPr>
      <dsp:spPr>
        <a:xfrm>
          <a:off x="0" y="163199"/>
          <a:ext cx="2191365" cy="131481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Racial / Ethnic / Social / linguistic</a:t>
          </a:r>
        </a:p>
      </dsp:txBody>
      <dsp:txXfrm>
        <a:off x="0" y="163199"/>
        <a:ext cx="2191365" cy="1314819"/>
      </dsp:txXfrm>
    </dsp:sp>
    <dsp:sp modelId="{9A5530BD-A3A0-644A-B16D-CA58AB2E8F71}">
      <dsp:nvSpPr>
        <dsp:cNvPr id="0" name=""/>
        <dsp:cNvSpPr/>
      </dsp:nvSpPr>
      <dsp:spPr>
        <a:xfrm>
          <a:off x="2410502" y="163199"/>
          <a:ext cx="2191365" cy="1314819"/>
        </a:xfrm>
        <a:prstGeom prst="rect">
          <a:avLst/>
        </a:prstGeom>
        <a:solidFill>
          <a:schemeClr val="accent2">
            <a:hueOff val="-2872146"/>
            <a:satOff val="-60"/>
            <a:lumOff val="100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Religious / Spirituality</a:t>
          </a:r>
        </a:p>
      </dsp:txBody>
      <dsp:txXfrm>
        <a:off x="2410502" y="163199"/>
        <a:ext cx="2191365" cy="1314819"/>
      </dsp:txXfrm>
    </dsp:sp>
    <dsp:sp modelId="{CE41C3F1-43AD-6D46-872E-2FE0F8CC8D19}">
      <dsp:nvSpPr>
        <dsp:cNvPr id="0" name=""/>
        <dsp:cNvSpPr/>
      </dsp:nvSpPr>
      <dsp:spPr>
        <a:xfrm>
          <a:off x="4821004" y="163199"/>
          <a:ext cx="2191365" cy="1314819"/>
        </a:xfrm>
        <a:prstGeom prst="rect">
          <a:avLst/>
        </a:prstGeom>
        <a:solidFill>
          <a:schemeClr val="accent2">
            <a:hueOff val="-5744292"/>
            <a:satOff val="-119"/>
            <a:lumOff val="201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LBGTQ</a:t>
          </a:r>
        </a:p>
      </dsp:txBody>
      <dsp:txXfrm>
        <a:off x="4821004" y="163199"/>
        <a:ext cx="2191365" cy="1314819"/>
      </dsp:txXfrm>
    </dsp:sp>
    <dsp:sp modelId="{11C425C1-7467-884A-8117-1C92DB08179A}">
      <dsp:nvSpPr>
        <dsp:cNvPr id="0" name=""/>
        <dsp:cNvSpPr/>
      </dsp:nvSpPr>
      <dsp:spPr>
        <a:xfrm>
          <a:off x="0" y="1697155"/>
          <a:ext cx="2191365" cy="1314819"/>
        </a:xfrm>
        <a:prstGeom prst="rect">
          <a:avLst/>
        </a:prstGeom>
        <a:solidFill>
          <a:schemeClr val="accent2">
            <a:hueOff val="-8616438"/>
            <a:satOff val="-179"/>
            <a:lumOff val="302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School Sub-cultures (e.g., athletes, skaters, dancers, band, drama, chess, cheerleaders)</a:t>
          </a:r>
        </a:p>
      </dsp:txBody>
      <dsp:txXfrm>
        <a:off x="0" y="1697155"/>
        <a:ext cx="2191365" cy="1314819"/>
      </dsp:txXfrm>
    </dsp:sp>
    <dsp:sp modelId="{FAE32F18-A7F1-254A-8841-96C0924DCF17}">
      <dsp:nvSpPr>
        <dsp:cNvPr id="0" name=""/>
        <dsp:cNvSpPr/>
      </dsp:nvSpPr>
      <dsp:spPr>
        <a:xfrm>
          <a:off x="2410502" y="1697155"/>
          <a:ext cx="2191365" cy="1314819"/>
        </a:xfrm>
        <a:prstGeom prst="rect">
          <a:avLst/>
        </a:prstGeom>
        <a:solidFill>
          <a:schemeClr val="accent2">
            <a:hueOff val="-11488584"/>
            <a:satOff val="-239"/>
            <a:lumOff val="403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Disability (e.g., Deaf Culture, SPED, GENED, physical disability)</a:t>
          </a:r>
        </a:p>
      </dsp:txBody>
      <dsp:txXfrm>
        <a:off x="2410502" y="1697155"/>
        <a:ext cx="2191365" cy="1314819"/>
      </dsp:txXfrm>
    </dsp:sp>
    <dsp:sp modelId="{27D305DA-57B5-0A40-BDC6-0E6B4EE2CE94}">
      <dsp:nvSpPr>
        <dsp:cNvPr id="0" name=""/>
        <dsp:cNvSpPr/>
      </dsp:nvSpPr>
      <dsp:spPr>
        <a:xfrm>
          <a:off x="4821004" y="1697155"/>
          <a:ext cx="2191365" cy="1314819"/>
        </a:xfrm>
        <a:prstGeom prst="rect">
          <a:avLst/>
        </a:prstGeom>
        <a:solidFill>
          <a:schemeClr val="accent2">
            <a:hueOff val="-14360729"/>
            <a:satOff val="-299"/>
            <a:lumOff val="504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Homeless</a:t>
          </a:r>
        </a:p>
      </dsp:txBody>
      <dsp:txXfrm>
        <a:off x="4821004" y="1697155"/>
        <a:ext cx="2191365" cy="1314819"/>
      </dsp:txXfrm>
    </dsp:sp>
    <dsp:sp modelId="{420C47AA-70F7-4046-AB1A-C5BADFF942E9}">
      <dsp:nvSpPr>
        <dsp:cNvPr id="0" name=""/>
        <dsp:cNvSpPr/>
      </dsp:nvSpPr>
      <dsp:spPr>
        <a:xfrm>
          <a:off x="1205251" y="3231111"/>
          <a:ext cx="2191365" cy="1314819"/>
        </a:xfrm>
        <a:prstGeom prst="rect">
          <a:avLst/>
        </a:prstGeom>
        <a:solidFill>
          <a:schemeClr val="accent2">
            <a:hueOff val="-17232876"/>
            <a:satOff val="-358"/>
            <a:lumOff val="605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Foster</a:t>
          </a:r>
        </a:p>
      </dsp:txBody>
      <dsp:txXfrm>
        <a:off x="1205251" y="3231111"/>
        <a:ext cx="2191365" cy="1314819"/>
      </dsp:txXfrm>
    </dsp:sp>
    <dsp:sp modelId="{D42A67CE-764D-DA41-8145-EC9383508BD3}">
      <dsp:nvSpPr>
        <dsp:cNvPr id="0" name=""/>
        <dsp:cNvSpPr/>
      </dsp:nvSpPr>
      <dsp:spPr>
        <a:xfrm>
          <a:off x="3615753" y="3231111"/>
          <a:ext cx="2191365" cy="1314819"/>
        </a:xfrm>
        <a:prstGeom prst="rect">
          <a:avLst/>
        </a:prstGeom>
        <a:solidFill>
          <a:schemeClr val="accent2">
            <a:hueOff val="-20105021"/>
            <a:satOff val="-418"/>
            <a:lumOff val="705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Immigrants</a:t>
          </a:r>
        </a:p>
      </dsp:txBody>
      <dsp:txXfrm>
        <a:off x="3615753" y="3231111"/>
        <a:ext cx="2191365" cy="1314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F2AAD-6CA8-4B63-B6DA-D1B4BD890AB1}">
      <dsp:nvSpPr>
        <dsp:cNvPr id="0" name=""/>
        <dsp:cNvSpPr/>
      </dsp:nvSpPr>
      <dsp:spPr>
        <a:xfrm>
          <a:off x="316842" y="865109"/>
          <a:ext cx="977906" cy="97790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192B6-E3FC-4627-BE4D-796752CDF987}">
      <dsp:nvSpPr>
        <dsp:cNvPr id="0" name=""/>
        <dsp:cNvSpPr/>
      </dsp:nvSpPr>
      <dsp:spPr>
        <a:xfrm>
          <a:off x="525248" y="1073515"/>
          <a:ext cx="561093" cy="561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950B77-CDBF-4A6D-8D93-0F8F6A46469C}">
      <dsp:nvSpPr>
        <dsp:cNvPr id="0" name=""/>
        <dsp:cNvSpPr/>
      </dsp:nvSpPr>
      <dsp:spPr>
        <a:xfrm>
          <a:off x="4232" y="2147609"/>
          <a:ext cx="1603125"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cap="none" dirty="0"/>
            <a:t>Understand your culture and others’ culture</a:t>
          </a:r>
        </a:p>
      </dsp:txBody>
      <dsp:txXfrm>
        <a:off x="4232" y="2147609"/>
        <a:ext cx="1603125" cy="801562"/>
      </dsp:txXfrm>
    </dsp:sp>
    <dsp:sp modelId="{766A582A-C190-4970-B729-DCABDEFC845C}">
      <dsp:nvSpPr>
        <dsp:cNvPr id="0" name=""/>
        <dsp:cNvSpPr/>
      </dsp:nvSpPr>
      <dsp:spPr>
        <a:xfrm>
          <a:off x="2200514" y="865109"/>
          <a:ext cx="977906" cy="97790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FB7E1-74C7-4BE3-AF10-0E1FA4A99578}">
      <dsp:nvSpPr>
        <dsp:cNvPr id="0" name=""/>
        <dsp:cNvSpPr/>
      </dsp:nvSpPr>
      <dsp:spPr>
        <a:xfrm>
          <a:off x="2408920" y="1073515"/>
          <a:ext cx="561093" cy="561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CEE75C-24EC-4FE5-AA65-D9B15F1BBBCF}">
      <dsp:nvSpPr>
        <dsp:cNvPr id="0" name=""/>
        <dsp:cNvSpPr/>
      </dsp:nvSpPr>
      <dsp:spPr>
        <a:xfrm>
          <a:off x="1887904" y="2147609"/>
          <a:ext cx="1603125"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cap="none" dirty="0"/>
            <a:t>Develop cross-cultural communication and interpersonal skills</a:t>
          </a:r>
        </a:p>
      </dsp:txBody>
      <dsp:txXfrm>
        <a:off x="1887904" y="2147609"/>
        <a:ext cx="1603125" cy="801562"/>
      </dsp:txXfrm>
    </dsp:sp>
    <dsp:sp modelId="{583906E2-FBFE-466F-93CF-41CC832398D4}">
      <dsp:nvSpPr>
        <dsp:cNvPr id="0" name=""/>
        <dsp:cNvSpPr/>
      </dsp:nvSpPr>
      <dsp:spPr>
        <a:xfrm>
          <a:off x="4084185" y="865109"/>
          <a:ext cx="977906" cy="97790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5EA8B-B331-46B0-9B2B-3DBBCD942A1B}">
      <dsp:nvSpPr>
        <dsp:cNvPr id="0" name=""/>
        <dsp:cNvSpPr/>
      </dsp:nvSpPr>
      <dsp:spPr>
        <a:xfrm>
          <a:off x="4292592" y="1073515"/>
          <a:ext cx="561093" cy="561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3B3428-2A97-4C00-BFC6-3C8FF10A7B4E}">
      <dsp:nvSpPr>
        <dsp:cNvPr id="0" name=""/>
        <dsp:cNvSpPr/>
      </dsp:nvSpPr>
      <dsp:spPr>
        <a:xfrm>
          <a:off x="3771576" y="2147609"/>
          <a:ext cx="1603125"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cap="none" dirty="0"/>
            <a:t>Examine culturally-embedded context</a:t>
          </a:r>
        </a:p>
      </dsp:txBody>
      <dsp:txXfrm>
        <a:off x="3771576" y="2147609"/>
        <a:ext cx="1603125" cy="801562"/>
      </dsp:txXfrm>
    </dsp:sp>
    <dsp:sp modelId="{9D8B91D7-A16A-4445-945F-B5379BD7C63A}">
      <dsp:nvSpPr>
        <dsp:cNvPr id="0" name=""/>
        <dsp:cNvSpPr/>
      </dsp:nvSpPr>
      <dsp:spPr>
        <a:xfrm>
          <a:off x="5967857" y="865109"/>
          <a:ext cx="977906" cy="97790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2519E-8F1B-4078-A959-3561C3FA376B}">
      <dsp:nvSpPr>
        <dsp:cNvPr id="0" name=""/>
        <dsp:cNvSpPr/>
      </dsp:nvSpPr>
      <dsp:spPr>
        <a:xfrm>
          <a:off x="6176264" y="1073515"/>
          <a:ext cx="561093" cy="5610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924A6A-5C20-479F-948B-9AAB702426A3}">
      <dsp:nvSpPr>
        <dsp:cNvPr id="0" name=""/>
        <dsp:cNvSpPr/>
      </dsp:nvSpPr>
      <dsp:spPr>
        <a:xfrm>
          <a:off x="5655248" y="2147609"/>
          <a:ext cx="1603125"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cap="none" dirty="0"/>
            <a:t>Use qualitative methods to gather information</a:t>
          </a:r>
        </a:p>
      </dsp:txBody>
      <dsp:txXfrm>
        <a:off x="5655248" y="2147609"/>
        <a:ext cx="1603125" cy="801562"/>
      </dsp:txXfrm>
    </dsp:sp>
    <dsp:sp modelId="{E17A60D1-298B-4228-BB94-1EFB07AAE86D}">
      <dsp:nvSpPr>
        <dsp:cNvPr id="0" name=""/>
        <dsp:cNvSpPr/>
      </dsp:nvSpPr>
      <dsp:spPr>
        <a:xfrm>
          <a:off x="7851529" y="865109"/>
          <a:ext cx="977906" cy="97790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D219C-4C1F-417E-8C26-194221D90B1B}">
      <dsp:nvSpPr>
        <dsp:cNvPr id="0" name=""/>
        <dsp:cNvSpPr/>
      </dsp:nvSpPr>
      <dsp:spPr>
        <a:xfrm>
          <a:off x="8059935" y="1073515"/>
          <a:ext cx="561093" cy="5610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302482-D8F4-48AB-BDAD-307C55D07CB6}">
      <dsp:nvSpPr>
        <dsp:cNvPr id="0" name=""/>
        <dsp:cNvSpPr/>
      </dsp:nvSpPr>
      <dsp:spPr>
        <a:xfrm>
          <a:off x="7538920" y="2147609"/>
          <a:ext cx="1603125"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cap="none" dirty="0"/>
            <a:t>Acquire culture-specific knowledge</a:t>
          </a:r>
        </a:p>
      </dsp:txBody>
      <dsp:txXfrm>
        <a:off x="7538920" y="2147609"/>
        <a:ext cx="1603125" cy="801562"/>
      </dsp:txXfrm>
    </dsp:sp>
    <dsp:sp modelId="{C2A340AA-1BCD-4D5B-B773-390D77846C9E}">
      <dsp:nvSpPr>
        <dsp:cNvPr id="0" name=""/>
        <dsp:cNvSpPr/>
      </dsp:nvSpPr>
      <dsp:spPr>
        <a:xfrm>
          <a:off x="9735201" y="865109"/>
          <a:ext cx="977906" cy="97790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45E17-04B5-4BD4-8C72-809BC24062D5}">
      <dsp:nvSpPr>
        <dsp:cNvPr id="0" name=""/>
        <dsp:cNvSpPr/>
      </dsp:nvSpPr>
      <dsp:spPr>
        <a:xfrm>
          <a:off x="9943607" y="1073515"/>
          <a:ext cx="561093" cy="5610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B746D6-2361-47D4-9BBF-78E4D97B9598}">
      <dsp:nvSpPr>
        <dsp:cNvPr id="0" name=""/>
        <dsp:cNvSpPr/>
      </dsp:nvSpPr>
      <dsp:spPr>
        <a:xfrm>
          <a:off x="9422592" y="2147609"/>
          <a:ext cx="1603125"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cap="none" dirty="0"/>
            <a:t>Collaboration with translators</a:t>
          </a:r>
          <a:endParaRPr lang="en-US" sz="1300" kern="1200" dirty="0"/>
        </a:p>
      </dsp:txBody>
      <dsp:txXfrm>
        <a:off x="9422592" y="2147609"/>
        <a:ext cx="1603125" cy="801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255FD-E5EB-EA42-811D-9FD72B94F42B}">
      <dsp:nvSpPr>
        <dsp:cNvPr id="0" name=""/>
        <dsp:cNvSpPr/>
      </dsp:nvSpPr>
      <dsp:spPr>
        <a:xfrm>
          <a:off x="5428" y="1493782"/>
          <a:ext cx="1682918" cy="1682918"/>
        </a:xfrm>
        <a:prstGeom prst="ellipse">
          <a:avLst/>
        </a:prstGeom>
        <a:solidFill>
          <a:schemeClr val="accent2">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buFont typeface="Arial"/>
            <a:buNone/>
          </a:pPr>
          <a:r>
            <a:rPr lang="en-US" sz="2000" kern="1200" dirty="0"/>
            <a:t>Language</a:t>
          </a:r>
          <a:endParaRPr lang="es-MX" sz="2000" kern="1200" dirty="0"/>
        </a:p>
      </dsp:txBody>
      <dsp:txXfrm>
        <a:off x="251886" y="1740240"/>
        <a:ext cx="1190002" cy="1190002"/>
      </dsp:txXfrm>
    </dsp:sp>
    <dsp:sp modelId="{057A9A41-E2FA-D14B-B747-36E7D3AC7E89}">
      <dsp:nvSpPr>
        <dsp:cNvPr id="0" name=""/>
        <dsp:cNvSpPr/>
      </dsp:nvSpPr>
      <dsp:spPr>
        <a:xfrm>
          <a:off x="1351763" y="1493782"/>
          <a:ext cx="1682918" cy="1682918"/>
        </a:xfrm>
        <a:prstGeom prst="ellipse">
          <a:avLst/>
        </a:prstGeom>
        <a:solidFill>
          <a:schemeClr val="accent2">
            <a:alpha val="50000"/>
            <a:hueOff val="-2872146"/>
            <a:satOff val="-60"/>
            <a:lumOff val="10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pPr>
          <a:r>
            <a:rPr lang="en-US" sz="2000" kern="1200"/>
            <a:t>Persons</a:t>
          </a:r>
          <a:endParaRPr lang="en-US" sz="2000" kern="1200" dirty="0"/>
        </a:p>
      </dsp:txBody>
      <dsp:txXfrm>
        <a:off x="1598221" y="1740240"/>
        <a:ext cx="1190002" cy="1190002"/>
      </dsp:txXfrm>
    </dsp:sp>
    <dsp:sp modelId="{0F2A8739-EEA1-ED46-A560-2A93B96F704D}">
      <dsp:nvSpPr>
        <dsp:cNvPr id="0" name=""/>
        <dsp:cNvSpPr/>
      </dsp:nvSpPr>
      <dsp:spPr>
        <a:xfrm>
          <a:off x="2698097" y="1493782"/>
          <a:ext cx="1682918" cy="1682918"/>
        </a:xfrm>
        <a:prstGeom prst="ellipse">
          <a:avLst/>
        </a:prstGeom>
        <a:solidFill>
          <a:schemeClr val="accent2">
            <a:alpha val="50000"/>
            <a:hueOff val="-5744292"/>
            <a:satOff val="-119"/>
            <a:lumOff val="201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pPr>
          <a:r>
            <a:rPr lang="en-US" sz="2000" kern="1200"/>
            <a:t>Metaphor</a:t>
          </a:r>
          <a:endParaRPr lang="en-US" sz="2000" kern="1200" dirty="0"/>
        </a:p>
      </dsp:txBody>
      <dsp:txXfrm>
        <a:off x="2944555" y="1740240"/>
        <a:ext cx="1190002" cy="1190002"/>
      </dsp:txXfrm>
    </dsp:sp>
    <dsp:sp modelId="{73BDC761-76C5-5847-8317-422D1E4958E0}">
      <dsp:nvSpPr>
        <dsp:cNvPr id="0" name=""/>
        <dsp:cNvSpPr/>
      </dsp:nvSpPr>
      <dsp:spPr>
        <a:xfrm>
          <a:off x="4044432" y="1493782"/>
          <a:ext cx="1682918" cy="1682918"/>
        </a:xfrm>
        <a:prstGeom prst="ellipse">
          <a:avLst/>
        </a:prstGeom>
        <a:solidFill>
          <a:schemeClr val="accent2">
            <a:alpha val="50000"/>
            <a:hueOff val="-8616438"/>
            <a:satOff val="-179"/>
            <a:lumOff val="302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pPr>
          <a:r>
            <a:rPr lang="en-US" sz="2000" kern="1200"/>
            <a:t>Content</a:t>
          </a:r>
          <a:endParaRPr lang="en-US" sz="2000" kern="1200" dirty="0"/>
        </a:p>
      </dsp:txBody>
      <dsp:txXfrm>
        <a:off x="4290890" y="1740240"/>
        <a:ext cx="1190002" cy="1190002"/>
      </dsp:txXfrm>
    </dsp:sp>
    <dsp:sp modelId="{BDE1FABA-51A2-554B-8CC2-20C43628E5AF}">
      <dsp:nvSpPr>
        <dsp:cNvPr id="0" name=""/>
        <dsp:cNvSpPr/>
      </dsp:nvSpPr>
      <dsp:spPr>
        <a:xfrm>
          <a:off x="5390767" y="1493782"/>
          <a:ext cx="1682918" cy="1682918"/>
        </a:xfrm>
        <a:prstGeom prst="ellipse">
          <a:avLst/>
        </a:prstGeom>
        <a:solidFill>
          <a:schemeClr val="accent2">
            <a:alpha val="50000"/>
            <a:hueOff val="-11488584"/>
            <a:satOff val="-239"/>
            <a:lumOff val="403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pPr>
          <a:r>
            <a:rPr lang="es-MX" sz="2000" kern="1200" dirty="0"/>
            <a:t>Concepts</a:t>
          </a:r>
        </a:p>
      </dsp:txBody>
      <dsp:txXfrm>
        <a:off x="5637225" y="1740240"/>
        <a:ext cx="1190002" cy="1190002"/>
      </dsp:txXfrm>
    </dsp:sp>
    <dsp:sp modelId="{C8EF6150-6D4C-504D-8DC9-24445EEB6859}">
      <dsp:nvSpPr>
        <dsp:cNvPr id="0" name=""/>
        <dsp:cNvSpPr/>
      </dsp:nvSpPr>
      <dsp:spPr>
        <a:xfrm>
          <a:off x="6737101" y="1493782"/>
          <a:ext cx="1682918" cy="1682918"/>
        </a:xfrm>
        <a:prstGeom prst="ellipse">
          <a:avLst/>
        </a:prstGeom>
        <a:solidFill>
          <a:schemeClr val="accent2">
            <a:alpha val="50000"/>
            <a:hueOff val="-14360729"/>
            <a:satOff val="-299"/>
            <a:lumOff val="50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pPr>
          <a:r>
            <a:rPr lang="es-MX" sz="2000" kern="1200" dirty="0"/>
            <a:t>Goals</a:t>
          </a:r>
        </a:p>
      </dsp:txBody>
      <dsp:txXfrm>
        <a:off x="6983559" y="1740240"/>
        <a:ext cx="1190002" cy="1190002"/>
      </dsp:txXfrm>
    </dsp:sp>
    <dsp:sp modelId="{A93F5058-9C96-5A44-90C9-05FBB058658C}">
      <dsp:nvSpPr>
        <dsp:cNvPr id="0" name=""/>
        <dsp:cNvSpPr/>
      </dsp:nvSpPr>
      <dsp:spPr>
        <a:xfrm>
          <a:off x="8083436" y="1493782"/>
          <a:ext cx="1682918" cy="1682918"/>
        </a:xfrm>
        <a:prstGeom prst="ellipse">
          <a:avLst/>
        </a:prstGeom>
        <a:solidFill>
          <a:schemeClr val="accent2">
            <a:alpha val="50000"/>
            <a:hueOff val="-17232876"/>
            <a:satOff val="-358"/>
            <a:lumOff val="605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pPr>
          <a:r>
            <a:rPr lang="es-MX" sz="2000" kern="1200" dirty="0"/>
            <a:t>Methods</a:t>
          </a:r>
        </a:p>
      </dsp:txBody>
      <dsp:txXfrm>
        <a:off x="8329894" y="1740240"/>
        <a:ext cx="1190002" cy="1190002"/>
      </dsp:txXfrm>
    </dsp:sp>
    <dsp:sp modelId="{1B105A3B-674B-3C42-AEC4-AA15C36A7761}">
      <dsp:nvSpPr>
        <dsp:cNvPr id="0" name=""/>
        <dsp:cNvSpPr/>
      </dsp:nvSpPr>
      <dsp:spPr>
        <a:xfrm>
          <a:off x="9429770" y="1493782"/>
          <a:ext cx="1682918" cy="1682918"/>
        </a:xfrm>
        <a:prstGeom prst="ellipse">
          <a:avLst/>
        </a:prstGeom>
        <a:solidFill>
          <a:schemeClr val="accent2">
            <a:alpha val="50000"/>
            <a:hueOff val="-20105021"/>
            <a:satOff val="-418"/>
            <a:lumOff val="705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617" tIns="25400" rIns="92617" bIns="25400" numCol="1" spcCol="1270" anchor="ctr" anchorCtr="0">
          <a:noAutofit/>
        </a:bodyPr>
        <a:lstStyle/>
        <a:p>
          <a:pPr lvl="0" algn="ctr" defTabSz="889000">
            <a:lnSpc>
              <a:spcPct val="90000"/>
            </a:lnSpc>
            <a:spcBef>
              <a:spcPct val="0"/>
            </a:spcBef>
            <a:spcAft>
              <a:spcPct val="35000"/>
            </a:spcAft>
          </a:pPr>
          <a:r>
            <a:rPr lang="es-MX" sz="2000" kern="1200" dirty="0"/>
            <a:t>Context</a:t>
          </a:r>
        </a:p>
      </dsp:txBody>
      <dsp:txXfrm>
        <a:off x="9676228" y="1740240"/>
        <a:ext cx="1190002" cy="119000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9B233-DA95-5D40-9DAB-A01DD45DFF40}" type="datetimeFigureOut">
              <a:rPr lang="en-US" smtClean="0"/>
              <a:t>10/11/19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8A6DC-AA67-6848-A4CF-2DD39810526A}" type="slidenum">
              <a:rPr lang="en-US" smtClean="0"/>
              <a:t>‹#›</a:t>
            </a:fld>
            <a:endParaRPr lang="en-US"/>
          </a:p>
        </p:txBody>
      </p:sp>
    </p:spTree>
    <p:extLst>
      <p:ext uri="{BB962C8B-B14F-4D97-AF65-F5344CB8AC3E}">
        <p14:creationId xmlns:p14="http://schemas.microsoft.com/office/powerpoint/2010/main" val="124160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nccc.georgetown.edu/"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baseline="0" dirty="0"/>
              <a:t>But what is culture? </a:t>
            </a:r>
          </a:p>
          <a:p>
            <a:pPr defTabSz="448650">
              <a:defRPr/>
            </a:pPr>
            <a:endParaRPr lang="en-US" baseline="0" dirty="0"/>
          </a:p>
          <a:p>
            <a:pPr defTabSz="448650">
              <a:defRPr/>
            </a:pPr>
            <a:r>
              <a:rPr lang="en-US" baseline="0" dirty="0"/>
              <a:t>Culture is a multifaceted construct that needs to be clearly defined in any discussion in which it has a central part. </a:t>
            </a:r>
            <a:r>
              <a:rPr lang="en-US" dirty="0"/>
              <a:t>In MSC,</a:t>
            </a:r>
            <a:r>
              <a:rPr lang="en-US" baseline="0" dirty="0"/>
              <a:t> culture is defined broadly to include an organized set of thoughts, beliefs, norms for interaction and communication all of which influence behaviors, cognitions, and perceptions. </a:t>
            </a:r>
            <a:endParaRPr lang="en-US" dirty="0"/>
          </a:p>
          <a:p>
            <a:pPr lvl="0">
              <a:buFont typeface="Arial" panose="020B0604020202020204" pitchFamily="34" charset="0"/>
              <a:buNone/>
            </a:pPr>
            <a:endParaRPr lang="en-US" baseline="0" dirty="0"/>
          </a:p>
          <a:p>
            <a:pPr lvl="0">
              <a:buFont typeface="Arial" panose="020B0604020202020204" pitchFamily="34" charset="0"/>
              <a:buNone/>
            </a:pPr>
            <a:endParaRPr lang="en-US" baseline="0" dirty="0"/>
          </a:p>
          <a:p>
            <a:pPr lvl="0">
              <a:buFont typeface="Arial" panose="020B0604020202020204" pitchFamily="34" charset="0"/>
              <a:buNone/>
            </a:pPr>
            <a:r>
              <a:rPr lang="en-US" baseline="0" dirty="0"/>
              <a:t>I also like this video https://www.youtube.com/watch?v=Me2HlTQPS40</a:t>
            </a:r>
          </a:p>
          <a:p>
            <a:pPr lvl="0">
              <a:buFont typeface="Arial" panose="020B0604020202020204" pitchFamily="34" charset="0"/>
              <a:buNone/>
            </a:pPr>
            <a:endParaRPr lang="en-US" dirty="0"/>
          </a:p>
          <a:p>
            <a:pPr defTabSz="448650">
              <a:buFont typeface="Arial" panose="020B0604020202020204" pitchFamily="34" charset="0"/>
              <a:buChar char="•"/>
              <a:defRPr/>
            </a:pPr>
            <a:r>
              <a:rPr lang="en-US" dirty="0">
                <a:hlinkClick r:id="rId3"/>
              </a:rPr>
              <a:t>https://nccc.georgetown.edu/</a:t>
            </a:r>
            <a:endParaRPr lang="en-US" dirty="0"/>
          </a:p>
          <a:p>
            <a:pPr lvl="0">
              <a:buFont typeface="Arial" panose="020B0604020202020204" pitchFamily="34" charset="0"/>
              <a:buChar char="•"/>
            </a:pPr>
            <a:endParaRPr lang="en-US" dirty="0"/>
          </a:p>
          <a:p>
            <a:pPr lvl="0">
              <a:buFont typeface="Arial" panose="020B0604020202020204" pitchFamily="34" charset="0"/>
              <a:buChar char="•"/>
            </a:pPr>
            <a:r>
              <a:rPr lang="en-US" dirty="0"/>
              <a:t>So</a:t>
            </a:r>
            <a:r>
              <a:rPr lang="en-US" baseline="0" dirty="0"/>
              <a:t> how does one define culture, current perspectives view </a:t>
            </a:r>
            <a:r>
              <a:rPr lang="en-US" dirty="0"/>
              <a:t>Culture as a multi-faceted construct</a:t>
            </a:r>
            <a:r>
              <a:rPr lang="en-US" baseline="0" dirty="0"/>
              <a:t> t</a:t>
            </a:r>
            <a:r>
              <a:rPr lang="en-US" dirty="0"/>
              <a:t>hat Includes individual identity, group identity, beliefs, values, language, cognition, communication and behavioral patterns</a:t>
            </a:r>
          </a:p>
          <a:p>
            <a:pPr lvl="1"/>
            <a:r>
              <a:rPr lang="en-US" dirty="0"/>
              <a:t>Components shape one’s worldview that determines perceptions of human services, service providers, and service delivery systems (Behring &amp; Ingraham, 1998)</a:t>
            </a:r>
          </a:p>
          <a:p>
            <a:pPr>
              <a:buFont typeface="Arial" panose="020B0604020202020204" pitchFamily="34" charset="0"/>
              <a:buChar char="•"/>
            </a:pPr>
            <a:r>
              <a:rPr lang="en-US" b="0" dirty="0"/>
              <a:t>People from the same ethnic or racial group are also “diverse” in terms of SES, education, sexual orientation, individual experiences, or disposition. </a:t>
            </a:r>
          </a:p>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3</a:t>
            </a:fld>
            <a:endParaRPr lang="en-US"/>
          </a:p>
        </p:txBody>
      </p:sp>
    </p:spTree>
    <p:extLst>
      <p:ext uri="{BB962C8B-B14F-4D97-AF65-F5344CB8AC3E}">
        <p14:creationId xmlns:p14="http://schemas.microsoft.com/office/powerpoint/2010/main" val="153683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solidFill>
                  <a:prstClr val="black"/>
                </a:solidFill>
                <a:latin typeface="Times New Roman" charset="0"/>
                <a:cs typeface="Arial" charset="0"/>
              </a:rPr>
              <a:t>How</a:t>
            </a:r>
            <a:r>
              <a:rPr lang="en-US" baseline="0" dirty="0">
                <a:solidFill>
                  <a:prstClr val="black"/>
                </a:solidFill>
                <a:latin typeface="Times New Roman" charset="0"/>
                <a:cs typeface="Arial" charset="0"/>
              </a:rPr>
              <a:t> do we begin to feel prepared to meet the needs of diverse students and families? </a:t>
            </a:r>
          </a:p>
          <a:p>
            <a:pPr defTabSz="448650">
              <a:defRPr/>
            </a:pPr>
            <a:endParaRPr lang="en-US" baseline="0" dirty="0">
              <a:solidFill>
                <a:prstClr val="black"/>
              </a:solidFill>
              <a:latin typeface="Times New Roman" charset="0"/>
              <a:cs typeface="Arial" charset="0"/>
            </a:endParaRPr>
          </a:p>
          <a:p>
            <a:pPr defTabSz="448650">
              <a:defRPr/>
            </a:pPr>
            <a:r>
              <a:rPr lang="en-US" b="1" u="sng" baseline="0" dirty="0">
                <a:solidFill>
                  <a:prstClr val="black"/>
                </a:solidFill>
                <a:latin typeface="Times New Roman" charset="0"/>
                <a:cs typeface="Arial" charset="0"/>
              </a:rPr>
              <a:t>Through The Development of multiculturalism and cultural competence</a:t>
            </a:r>
          </a:p>
          <a:p>
            <a:pPr defTabSz="448650">
              <a:defRPr/>
            </a:pPr>
            <a:endParaRPr lang="en-US" baseline="0" dirty="0">
              <a:solidFill>
                <a:prstClr val="black"/>
              </a:solidFill>
              <a:latin typeface="Times New Roman" charset="0"/>
              <a:cs typeface="Arial" charset="0"/>
            </a:endParaRPr>
          </a:p>
          <a:p>
            <a:pPr defTabSz="448650">
              <a:defRPr/>
            </a:pPr>
            <a:r>
              <a:rPr lang="en-US" baseline="0" dirty="0">
                <a:solidFill>
                  <a:prstClr val="black"/>
                </a:solidFill>
                <a:latin typeface="Times New Roman" charset="0"/>
                <a:cs typeface="Arial" charset="0"/>
              </a:rPr>
              <a:t>Multiculturalism is a worldview that recognizes and values the uniqueness of diverse learners, cultural backgrounds, and identities. </a:t>
            </a:r>
          </a:p>
          <a:p>
            <a:pPr defTabSz="448650">
              <a:defRPr/>
            </a:pPr>
            <a:r>
              <a:rPr lang="en-US" dirty="0">
                <a:solidFill>
                  <a:prstClr val="black"/>
                </a:solidFill>
                <a:latin typeface="Times New Roman" charset="0"/>
                <a:cs typeface="Arial" charset="0"/>
              </a:rPr>
              <a:t>Recognizes broad dimensions of individual identity, including </a:t>
            </a:r>
            <a:r>
              <a:rPr lang="ja-JP" altLang="en-US" dirty="0">
                <a:solidFill>
                  <a:prstClr val="black"/>
                </a:solidFill>
                <a:latin typeface="Times New Roman" charset="0"/>
                <a:cs typeface="Arial" charset="0"/>
              </a:rPr>
              <a:t>“</a:t>
            </a:r>
            <a:r>
              <a:rPr lang="en-US" dirty="0">
                <a:solidFill>
                  <a:prstClr val="black"/>
                </a:solidFill>
                <a:latin typeface="Times New Roman" charset="0"/>
                <a:cs typeface="Arial" charset="0"/>
              </a:rPr>
              <a:t>race, ethnicity, language, sexual orientation [sexual expression/identity], gender, age, disability, class status, education, religious/spiritual orientation, and other cultural dimensions</a:t>
            </a:r>
            <a:r>
              <a:rPr lang="ja-JP" altLang="en-US" dirty="0">
                <a:solidFill>
                  <a:prstClr val="black"/>
                </a:solidFill>
                <a:latin typeface="Times New Roman" charset="0"/>
                <a:cs typeface="Arial" charset="0"/>
              </a:rPr>
              <a:t>”</a:t>
            </a:r>
            <a:r>
              <a:rPr lang="en-US" dirty="0">
                <a:solidFill>
                  <a:prstClr val="black"/>
                </a:solidFill>
                <a:latin typeface="Times New Roman" charset="0"/>
                <a:cs typeface="Arial" charset="0"/>
              </a:rPr>
              <a:t> (APA multicultural practice guidelines and standards, 2002, p. 9).</a:t>
            </a:r>
          </a:p>
          <a:p>
            <a:pPr defTabSz="448650">
              <a:defRPr/>
            </a:pPr>
            <a:r>
              <a:rPr lang="en-US" b="0" dirty="0"/>
              <a:t>Because “culture” as we have learned is a term that has broad meaning and implications and given that there are numerous differential behavioral and cognitive patterns reflected within groups, the </a:t>
            </a:r>
            <a:r>
              <a:rPr lang="en-US" b="1" u="sng" dirty="0"/>
              <a:t>recognition of and appreciation</a:t>
            </a:r>
            <a:r>
              <a:rPr lang="en-US" b="1" u="sng" baseline="0" dirty="0"/>
              <a:t> for</a:t>
            </a:r>
            <a:r>
              <a:rPr lang="en-US" b="1" u="sng" dirty="0"/>
              <a:t> </a:t>
            </a:r>
            <a:r>
              <a:rPr lang="en-US" b="1" i="1" u="sng" dirty="0"/>
              <a:t>individual differences</a:t>
            </a:r>
            <a:r>
              <a:rPr lang="en-US" b="1" u="sng" dirty="0"/>
              <a:t> may best reflect the essence of multiculturalism (Sheridan, 2000). </a:t>
            </a:r>
          </a:p>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12</a:t>
            </a:fld>
            <a:endParaRPr lang="en-US"/>
          </a:p>
        </p:txBody>
      </p:sp>
    </p:spTree>
    <p:extLst>
      <p:ext uri="{BB962C8B-B14F-4D97-AF65-F5344CB8AC3E}">
        <p14:creationId xmlns:p14="http://schemas.microsoft.com/office/powerpoint/2010/main" val="178062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and transformation of knowledge about individuals and groups of people into specific standards, policies, practices, and attitudes used in appropriate cultural settings to increase the quality of services, thereby producing better outcomes </a:t>
            </a:r>
            <a:r>
              <a:rPr lang="en-US" sz="800" dirty="0"/>
              <a:t>(National Technical Assistance Center for State Mental Health Planning-Davis, 1997)</a:t>
            </a:r>
          </a:p>
          <a:p>
            <a:r>
              <a:rPr lang="en-US" dirty="0"/>
              <a:t>The ability to think, feel, and act in ways that acknowledge, respect, and build upon, ethnic, socio-cultural and linguistic diversity</a:t>
            </a:r>
          </a:p>
          <a:p>
            <a:r>
              <a:rPr lang="en-US" dirty="0"/>
              <a:t>Cultural Competence is the key factor in enabling educators to be effective with diverse population </a:t>
            </a:r>
            <a:r>
              <a:rPr lang="en-US" sz="800" dirty="0"/>
              <a:t>(Lynch and Hanson, 1998)</a:t>
            </a:r>
          </a:p>
          <a:p>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13</a:t>
            </a:fld>
            <a:endParaRPr lang="en-US"/>
          </a:p>
        </p:txBody>
      </p:sp>
    </p:spTree>
    <p:extLst>
      <p:ext uri="{BB962C8B-B14F-4D97-AF65-F5344CB8AC3E}">
        <p14:creationId xmlns:p14="http://schemas.microsoft.com/office/powerpoint/2010/main" val="428344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Cultural competence and responsive are used interchangeably but more currently transformative practice is referred to as responsive practice and reflects that cc is never fully achieved there are no endpoints and we are always on a journey towards improved </a:t>
            </a:r>
            <a:r>
              <a:rPr lang="en-US" baseline="0" dirty="0" err="1"/>
              <a:t>reponsiveness</a:t>
            </a:r>
            <a:r>
              <a:rPr lang="en-US" baseline="0" dirty="0"/>
              <a:t> there are nonetheless some basic elements that embody </a:t>
            </a:r>
            <a:r>
              <a:rPr lang="en-US" baseline="0" dirty="0" err="1"/>
              <a:t>repsponsive</a:t>
            </a:r>
            <a:r>
              <a:rPr lang="en-US" baseline="0" dirty="0"/>
              <a:t> practice and that includes </a:t>
            </a:r>
          </a:p>
          <a:p>
            <a:endParaRPr lang="en-US" baseline="0" dirty="0"/>
          </a:p>
          <a:p>
            <a:pPr>
              <a:buFont typeface="Arial" panose="020B0604020202020204" pitchFamily="34" charset="0"/>
              <a:buNone/>
            </a:pPr>
            <a:r>
              <a:rPr lang="en-US" dirty="0"/>
              <a:t>“Taken together, these elements require educators not only to understand core psychological and social attributes of the cultural heritage of their students, but also to actively make and sustain real connections between children’s lived experiences in the various contexts of their lives. Innovative</a:t>
            </a:r>
            <a:r>
              <a:rPr lang="en-US" baseline="0" dirty="0"/>
              <a:t> </a:t>
            </a:r>
            <a:r>
              <a:rPr lang="en-US" dirty="0"/>
              <a:t>facilitators/consultants will need to be culturally responsive themselves as they work to create a fit between an innovative and the organizational and psychological context of a school.”</a:t>
            </a:r>
          </a:p>
          <a:p>
            <a:pPr algn="ctr"/>
            <a:r>
              <a:rPr lang="en-US" i="1" dirty="0" err="1"/>
              <a:t>Knotek</a:t>
            </a:r>
            <a:r>
              <a:rPr lang="en-US" i="1" dirty="0"/>
              <a:t>, 2012</a:t>
            </a:r>
          </a:p>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14</a:t>
            </a:fld>
            <a:endParaRPr lang="en-US"/>
          </a:p>
        </p:txBody>
      </p:sp>
    </p:spTree>
    <p:extLst>
      <p:ext uri="{BB962C8B-B14F-4D97-AF65-F5344CB8AC3E}">
        <p14:creationId xmlns:p14="http://schemas.microsoft.com/office/powerpoint/2010/main" val="192998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Here are 3 very important steps toward cultural competence and responsive practice: dive deep into learning about yourself, your </a:t>
            </a:r>
            <a:r>
              <a:rPr lang="en-US" baseline="0" dirty="0" err="1"/>
              <a:t>sociocutlural</a:t>
            </a:r>
            <a:r>
              <a:rPr lang="en-US" baseline="0" dirty="0"/>
              <a:t> history, your professional and personal, and cultural identity. </a:t>
            </a:r>
          </a:p>
          <a:p>
            <a:r>
              <a:rPr lang="en-US" baseline="0" dirty="0"/>
              <a:t>Dive into the sociocultural and linguistic cultures of your students and families. </a:t>
            </a:r>
          </a:p>
          <a:p>
            <a:r>
              <a:rPr lang="en-US" baseline="0" dirty="0"/>
              <a:t>Learn about how your students fair, and examine data to understand racial disparities in outcomes. Find racial and social justice allies, conduct professional development on issues related to racial and social justice in such </a:t>
            </a:r>
          </a:p>
          <a:p>
            <a:r>
              <a:rPr lang="en-US" sz="2000" dirty="0"/>
              <a:t>Sue el al. (1992) tripartite approach to multicultural competence:</a:t>
            </a:r>
          </a:p>
          <a:p>
            <a:pPr lvl="1"/>
            <a:r>
              <a:rPr lang="en-US" sz="1800" dirty="0"/>
              <a:t>Awareness of how one’s own culture has impacted his or her worldview, values, behavior and biases.</a:t>
            </a:r>
          </a:p>
          <a:p>
            <a:pPr lvl="1"/>
            <a:r>
              <a:rPr lang="en-US" sz="1800" dirty="0"/>
              <a:t>Ongoing acquisition of knowledge other cultures’ worldviews and value without </a:t>
            </a:r>
            <a:r>
              <a:rPr lang="en-US" sz="1800" dirty="0" err="1"/>
              <a:t>judgement</a:t>
            </a:r>
            <a:r>
              <a:rPr lang="en-US" sz="1800" dirty="0"/>
              <a:t>.</a:t>
            </a:r>
          </a:p>
          <a:p>
            <a:pPr lvl="1"/>
            <a:r>
              <a:rPr lang="en-US" sz="1800" dirty="0"/>
              <a:t>Making intentional efforts to provide culturally responsive intervention.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Sue’s </a:t>
            </a:r>
            <a:r>
              <a:rPr lang="en-US" dirty="0" err="1"/>
              <a:t>tipartate</a:t>
            </a:r>
            <a:r>
              <a:rPr lang="en-US" dirty="0"/>
              <a:t> model</a:t>
            </a:r>
            <a:r>
              <a:rPr lang="en-US" baseline="0" dirty="0"/>
              <a:t> is the most widely adopted approach to multicultural competency training. With this approach culturally responsive clinicians demonstrate skills along three dimensions</a:t>
            </a:r>
            <a:endParaRPr lang="en-US" dirty="0"/>
          </a:p>
          <a:p>
            <a:endParaRPr lang="en-US" baseline="0" dirty="0"/>
          </a:p>
        </p:txBody>
      </p:sp>
      <p:sp>
        <p:nvSpPr>
          <p:cNvPr id="4" name="Slide Number Placeholder 3"/>
          <p:cNvSpPr>
            <a:spLocks noGrp="1"/>
          </p:cNvSpPr>
          <p:nvPr>
            <p:ph type="sldNum" sz="quarter" idx="10"/>
          </p:nvPr>
        </p:nvSpPr>
        <p:spPr/>
        <p:txBody>
          <a:bodyPr/>
          <a:lstStyle/>
          <a:p>
            <a:fld id="{FBAE9984-413F-1442-BF8B-9E315D751E70}" type="slidenum">
              <a:rPr lang="en-US" smtClean="0"/>
              <a:t>15</a:t>
            </a:fld>
            <a:endParaRPr lang="en-US"/>
          </a:p>
        </p:txBody>
      </p:sp>
    </p:spTree>
    <p:extLst>
      <p:ext uri="{BB962C8B-B14F-4D97-AF65-F5344CB8AC3E}">
        <p14:creationId xmlns:p14="http://schemas.microsoft.com/office/powerpoint/2010/main" val="862589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29057" indent="-280406">
              <a:defRPr sz="1200">
                <a:solidFill>
                  <a:schemeClr val="tx1"/>
                </a:solidFill>
                <a:latin typeface="Arial" charset="0"/>
                <a:ea typeface="Arial" charset="0"/>
                <a:cs typeface="Arial" charset="0"/>
              </a:defRPr>
            </a:lvl2pPr>
            <a:lvl3pPr marL="1121626" indent="-224325">
              <a:defRPr sz="1200">
                <a:solidFill>
                  <a:schemeClr val="tx1"/>
                </a:solidFill>
                <a:latin typeface="Arial" charset="0"/>
                <a:ea typeface="Arial" charset="0"/>
                <a:cs typeface="Arial" charset="0"/>
              </a:defRPr>
            </a:lvl3pPr>
            <a:lvl4pPr marL="1570276" indent="-224325">
              <a:defRPr sz="1200">
                <a:solidFill>
                  <a:schemeClr val="tx1"/>
                </a:solidFill>
                <a:latin typeface="Arial" charset="0"/>
                <a:ea typeface="Arial" charset="0"/>
                <a:cs typeface="Arial" charset="0"/>
              </a:defRPr>
            </a:lvl4pPr>
            <a:lvl5pPr marL="2018927" indent="-224325">
              <a:defRPr sz="1200">
                <a:solidFill>
                  <a:schemeClr val="tx1"/>
                </a:solidFill>
                <a:latin typeface="Arial" charset="0"/>
                <a:ea typeface="Arial" charset="0"/>
                <a:cs typeface="Arial" charset="0"/>
              </a:defRPr>
            </a:lvl5pPr>
            <a:lvl6pPr marL="2467577" indent="-224325" eaLnBrk="0" fontAlgn="base" hangingPunct="0">
              <a:spcBef>
                <a:spcPct val="30000"/>
              </a:spcBef>
              <a:spcAft>
                <a:spcPct val="0"/>
              </a:spcAft>
              <a:defRPr sz="1200">
                <a:solidFill>
                  <a:schemeClr val="tx1"/>
                </a:solidFill>
                <a:latin typeface="Arial" charset="0"/>
                <a:ea typeface="Arial" charset="0"/>
                <a:cs typeface="Arial" charset="0"/>
              </a:defRPr>
            </a:lvl6pPr>
            <a:lvl7pPr marL="2916227" indent="-224325" eaLnBrk="0" fontAlgn="base" hangingPunct="0">
              <a:spcBef>
                <a:spcPct val="30000"/>
              </a:spcBef>
              <a:spcAft>
                <a:spcPct val="0"/>
              </a:spcAft>
              <a:defRPr sz="1200">
                <a:solidFill>
                  <a:schemeClr val="tx1"/>
                </a:solidFill>
                <a:latin typeface="Arial" charset="0"/>
                <a:ea typeface="Arial" charset="0"/>
                <a:cs typeface="Arial" charset="0"/>
              </a:defRPr>
            </a:lvl7pPr>
            <a:lvl8pPr marL="3364878" indent="-224325" eaLnBrk="0" fontAlgn="base" hangingPunct="0">
              <a:spcBef>
                <a:spcPct val="30000"/>
              </a:spcBef>
              <a:spcAft>
                <a:spcPct val="0"/>
              </a:spcAft>
              <a:defRPr sz="1200">
                <a:solidFill>
                  <a:schemeClr val="tx1"/>
                </a:solidFill>
                <a:latin typeface="Arial" charset="0"/>
                <a:ea typeface="Arial" charset="0"/>
                <a:cs typeface="Arial" charset="0"/>
              </a:defRPr>
            </a:lvl8pPr>
            <a:lvl9pPr marL="3813528" indent="-224325" eaLnBrk="0" fontAlgn="base" hangingPunct="0">
              <a:spcBef>
                <a:spcPct val="30000"/>
              </a:spcBef>
              <a:spcAft>
                <a:spcPct val="0"/>
              </a:spcAft>
              <a:defRPr sz="1200">
                <a:solidFill>
                  <a:schemeClr val="tx1"/>
                </a:solidFill>
                <a:latin typeface="Arial" charset="0"/>
                <a:ea typeface="Arial" charset="0"/>
                <a:cs typeface="Arial" charset="0"/>
              </a:defRPr>
            </a:lvl9pPr>
          </a:lstStyle>
          <a:p>
            <a:fld id="{167643C4-2E34-DF41-BFAF-D24F68E9608E}" type="slidenum">
              <a:rPr lang="en-US"/>
              <a:pPr/>
              <a:t>16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Put another way, This slide depicts the process that individuals take on their journey towards becoming culturally competent school psychologists. Carroll describes these four critical skill sets as “flashpoints” or definable, measurable evidence of multicultural practices/ activities or actions/policies. The flashpoints are interdependent and build upon one another. They begin with awareness which is generally the purpose of this presentation- to raise awareness about what multiculturalism is and its importance to school psychologists’ work. </a:t>
            </a:r>
          </a:p>
          <a:p>
            <a:pPr eaLnBrk="1" hangingPunct="1"/>
            <a:endParaRPr lang="en-US" dirty="0"/>
          </a:p>
          <a:p>
            <a:pPr eaLnBrk="1" hangingPunct="1"/>
            <a:r>
              <a:rPr lang="en-US" dirty="0"/>
              <a:t>Knowledge would involve acquiring specific skills and information related to your work with diverse cultural groups. For instance, you might want more information about how to conduct a fair assessment of students who are culturally or linguistically different. For such skill development, I encourage you to look through the NASP Program (particularly since it is so early in the convention) to see what sessions address such topics. One excellent reference book, though, that walks you through best practices for assessing culturally and linguistically diverse students is, </a:t>
            </a:r>
            <a:r>
              <a:rPr lang="en-US" i="1" dirty="0"/>
              <a:t>Assessing Culturally and Linguistically Diverse Students: A Practical Guide.  </a:t>
            </a:r>
            <a:r>
              <a:rPr lang="en-US" dirty="0"/>
              <a:t>This book is authored by Robert Rhodes, Salvador Ochoa, and Samuel Ortiz.</a:t>
            </a:r>
          </a:p>
          <a:p>
            <a:pPr eaLnBrk="1" hangingPunct="1"/>
            <a:endParaRPr lang="en-US" dirty="0"/>
          </a:p>
          <a:p>
            <a:pPr eaLnBrk="1" hangingPunct="1"/>
            <a:r>
              <a:rPr lang="en-US" dirty="0"/>
              <a:t>Advocacy would be the transformative</a:t>
            </a:r>
            <a:r>
              <a:rPr lang="en-US" baseline="0" dirty="0"/>
              <a:t> practice involving advocating for those without a voice, marginalized, and the vulnerable. Knowing and understanding inequality and ethnic and racial disparities to advocate for equity for all. </a:t>
            </a:r>
            <a:endParaRPr lang="en-US" dirty="0"/>
          </a:p>
          <a:p>
            <a:pPr eaLnBrk="1" hangingPunct="1"/>
            <a:endParaRPr lang="en-US" dirty="0"/>
          </a:p>
          <a:p>
            <a:pPr eaLnBrk="1" hangingPunct="1"/>
            <a:r>
              <a:rPr lang="en-US" dirty="0"/>
              <a:t>Let’s refocus and take a look at the awareness flashpoint which begins with the school psychologist’s awareness of one’s own self as a cultural being. We each have multiple identities that overlap and/or intersect. Janine Jones, in the chapter she wrote for the book she edited, recommends journaling as a way for practitioners to get in touch with their personal biases. She notes that journals can be used without fear of judgment by others, but can serve as a tool for self-analysis and self-awareness.</a:t>
            </a:r>
          </a:p>
        </p:txBody>
      </p:sp>
    </p:spTree>
    <p:extLst>
      <p:ext uri="{BB962C8B-B14F-4D97-AF65-F5344CB8AC3E}">
        <p14:creationId xmlns:p14="http://schemas.microsoft.com/office/powerpoint/2010/main" val="114895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Being able to see yourself as a cultural being will facilitate your connection with your students as members of various cultural groups. This serves as the foundation for developing your multicultural competence with diverse children and families.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E9984-413F-1442-BF8B-9E315D751E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20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29057" indent="-280406">
              <a:defRPr sz="1200">
                <a:solidFill>
                  <a:schemeClr val="tx1"/>
                </a:solidFill>
                <a:latin typeface="Arial" charset="0"/>
                <a:ea typeface="Arial" charset="0"/>
                <a:cs typeface="Arial" charset="0"/>
              </a:defRPr>
            </a:lvl2pPr>
            <a:lvl3pPr marL="1121626" indent="-224325">
              <a:defRPr sz="1200">
                <a:solidFill>
                  <a:schemeClr val="tx1"/>
                </a:solidFill>
                <a:latin typeface="Arial" charset="0"/>
                <a:ea typeface="Arial" charset="0"/>
                <a:cs typeface="Arial" charset="0"/>
              </a:defRPr>
            </a:lvl3pPr>
            <a:lvl4pPr marL="1570276" indent="-224325">
              <a:defRPr sz="1200">
                <a:solidFill>
                  <a:schemeClr val="tx1"/>
                </a:solidFill>
                <a:latin typeface="Arial" charset="0"/>
                <a:ea typeface="Arial" charset="0"/>
                <a:cs typeface="Arial" charset="0"/>
              </a:defRPr>
            </a:lvl4pPr>
            <a:lvl5pPr marL="2018927" indent="-224325">
              <a:defRPr sz="1200">
                <a:solidFill>
                  <a:schemeClr val="tx1"/>
                </a:solidFill>
                <a:latin typeface="Arial" charset="0"/>
                <a:ea typeface="Arial" charset="0"/>
                <a:cs typeface="Arial" charset="0"/>
              </a:defRPr>
            </a:lvl5pPr>
            <a:lvl6pPr marL="2467577" indent="-224325" eaLnBrk="0" fontAlgn="base" hangingPunct="0">
              <a:spcBef>
                <a:spcPct val="30000"/>
              </a:spcBef>
              <a:spcAft>
                <a:spcPct val="0"/>
              </a:spcAft>
              <a:defRPr sz="1200">
                <a:solidFill>
                  <a:schemeClr val="tx1"/>
                </a:solidFill>
                <a:latin typeface="Arial" charset="0"/>
                <a:ea typeface="Arial" charset="0"/>
                <a:cs typeface="Arial" charset="0"/>
              </a:defRPr>
            </a:lvl6pPr>
            <a:lvl7pPr marL="2916227" indent="-224325" eaLnBrk="0" fontAlgn="base" hangingPunct="0">
              <a:spcBef>
                <a:spcPct val="30000"/>
              </a:spcBef>
              <a:spcAft>
                <a:spcPct val="0"/>
              </a:spcAft>
              <a:defRPr sz="1200">
                <a:solidFill>
                  <a:schemeClr val="tx1"/>
                </a:solidFill>
                <a:latin typeface="Arial" charset="0"/>
                <a:ea typeface="Arial" charset="0"/>
                <a:cs typeface="Arial" charset="0"/>
              </a:defRPr>
            </a:lvl7pPr>
            <a:lvl8pPr marL="3364878" indent="-224325" eaLnBrk="0" fontAlgn="base" hangingPunct="0">
              <a:spcBef>
                <a:spcPct val="30000"/>
              </a:spcBef>
              <a:spcAft>
                <a:spcPct val="0"/>
              </a:spcAft>
              <a:defRPr sz="1200">
                <a:solidFill>
                  <a:schemeClr val="tx1"/>
                </a:solidFill>
                <a:latin typeface="Arial" charset="0"/>
                <a:ea typeface="Arial" charset="0"/>
                <a:cs typeface="Arial" charset="0"/>
              </a:defRPr>
            </a:lvl8pPr>
            <a:lvl9pPr marL="3813528" indent="-224325" eaLnBrk="0" fontAlgn="base" hangingPunct="0">
              <a:spcBef>
                <a:spcPct val="30000"/>
              </a:spcBef>
              <a:spcAft>
                <a:spcPct val="0"/>
              </a:spcAft>
              <a:defRPr sz="1200">
                <a:solidFill>
                  <a:schemeClr val="tx1"/>
                </a:solidFill>
                <a:latin typeface="Arial" charset="0"/>
                <a:ea typeface="Arial" charset="0"/>
                <a:cs typeface="Arial" charset="0"/>
              </a:defRPr>
            </a:lvl9pPr>
          </a:lstStyle>
          <a:p>
            <a:fld id="{7D778CB1-75BE-5F44-88D2-2BD9EA32BCE7}"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a:p>
            <a:pPr eaLnBrk="1" hangingPunct="1"/>
            <a:endParaRPr lang="en-US" dirty="0"/>
          </a:p>
          <a:p>
            <a:pPr eaLnBrk="1" hangingPunct="1"/>
            <a:r>
              <a:rPr lang="en-US" dirty="0"/>
              <a:t>Everyone belongs to some cultural group, and most of us belong to several different cultural groups. This slide represents four of the cultural groups to which I belong. The overlap in the middle represents my American cultural identity. Those within each cultural group share, to some extent, values, language, and beliefs although it is important to remember there is within group variability. Take a moment to consider what cultural groups you belong to.  Being able to see yourself as a cultural being will facilitate your connection with your students as members of various cultural groups. This serves as the foundation for developing your multicultural competence with diverse children and families.</a:t>
            </a:r>
          </a:p>
          <a:p>
            <a:pPr eaLnBrk="1" hangingPunct="1"/>
            <a:endParaRPr lang="en-US" dirty="0"/>
          </a:p>
          <a:p>
            <a:pPr eaLnBrk="1" hangingPunct="1"/>
            <a:endParaRPr lang="en-US" dirty="0"/>
          </a:p>
          <a:p>
            <a:pPr eaLnBrk="1" hangingPunct="1"/>
            <a:endParaRPr lang="en-US" dirty="0"/>
          </a:p>
          <a:p>
            <a:pPr eaLnBrk="1" hangingPunct="1"/>
            <a:r>
              <a:rPr lang="en-US" dirty="0"/>
              <a:t>ADDRESSING</a:t>
            </a:r>
            <a:r>
              <a:rPr lang="en-US" baseline="0" dirty="0"/>
              <a:t> FRAMEWORK????? PAIR AND SHARE!!!!</a:t>
            </a:r>
            <a:endParaRPr lang="en-US" dirty="0"/>
          </a:p>
        </p:txBody>
      </p:sp>
    </p:spTree>
    <p:extLst>
      <p:ext uri="{BB962C8B-B14F-4D97-AF65-F5344CB8AC3E}">
        <p14:creationId xmlns:p14="http://schemas.microsoft.com/office/powerpoint/2010/main" val="21854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hays (2001) offers a practical</a:t>
            </a:r>
            <a:r>
              <a:rPr lang="en-US" baseline="0" dirty="0"/>
              <a:t> approach to psychologists working in multicultural contexts and cross cultural relationships. Pam hays proposes the addressing framework for assessing the psychologists own capacity to work in a multicultural context. So often, we imagine assessment to only refer to the client or consultee. Hays asks psychologists to examine their own identities using the </a:t>
            </a:r>
            <a:r>
              <a:rPr lang="en-US" baseline="0" dirty="0" err="1"/>
              <a:t>folloiwng</a:t>
            </a:r>
            <a:r>
              <a:rPr lang="en-US" baseline="0" dirty="0"/>
              <a:t> formula: Age and generational influences, developmental and acquired disabilities, religion and spiritual orientation, ethnicity, SES, sexual orientation, indigenous heritage, national origin, gender, to consider your beliefs regarding that dimension and if you fall within the dominant culture or minority/marginalized, privileged or vulnerable????</a:t>
            </a:r>
          </a:p>
          <a:p>
            <a:endParaRPr lang="en-US" baseline="0" dirty="0"/>
          </a:p>
          <a:p>
            <a:r>
              <a:rPr lang="en-US" baseline="0" dirty="0"/>
              <a:t>The addressing framework, conceptualizes cross cultural work as involving two broad categories of effort by the psychologist. The first category concerns the psychologists personal self exploration and growth; key to this process is the a growing understanding of the influence of culture on ones own belief system and world view, the second category consists of the psychologists self education about the clients/consultees cultures which usually leads to a deeper understanding of the client and consultee. </a:t>
            </a:r>
            <a:endParaRPr lang="en-US" dirty="0"/>
          </a:p>
        </p:txBody>
      </p:sp>
      <p:sp>
        <p:nvSpPr>
          <p:cNvPr id="4" name="Slide Number Placeholder 3"/>
          <p:cNvSpPr>
            <a:spLocks noGrp="1"/>
          </p:cNvSpPr>
          <p:nvPr>
            <p:ph type="sldNum" sz="quarter" idx="10"/>
          </p:nvPr>
        </p:nvSpPr>
        <p:spPr/>
        <p:txBody>
          <a:bodyPr/>
          <a:lstStyle/>
          <a:p>
            <a:fld id="{9AE6882E-AC77-45FF-BDC1-3312B96D42B2}" type="slidenum">
              <a:rPr lang="en-US" smtClean="0"/>
              <a:t>19</a:t>
            </a:fld>
            <a:endParaRPr lang="en-US"/>
          </a:p>
        </p:txBody>
      </p:sp>
    </p:spTree>
    <p:extLst>
      <p:ext uri="{BB962C8B-B14F-4D97-AF65-F5344CB8AC3E}">
        <p14:creationId xmlns:p14="http://schemas.microsoft.com/office/powerpoint/2010/main" val="147308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29057" indent="-280406">
              <a:defRPr sz="1200">
                <a:solidFill>
                  <a:schemeClr val="tx1"/>
                </a:solidFill>
                <a:latin typeface="Arial" charset="0"/>
                <a:ea typeface="Arial" charset="0"/>
                <a:cs typeface="Arial" charset="0"/>
              </a:defRPr>
            </a:lvl2pPr>
            <a:lvl3pPr marL="1121626" indent="-224325">
              <a:defRPr sz="1200">
                <a:solidFill>
                  <a:schemeClr val="tx1"/>
                </a:solidFill>
                <a:latin typeface="Arial" charset="0"/>
                <a:ea typeface="Arial" charset="0"/>
                <a:cs typeface="Arial" charset="0"/>
              </a:defRPr>
            </a:lvl3pPr>
            <a:lvl4pPr marL="1570276" indent="-224325">
              <a:defRPr sz="1200">
                <a:solidFill>
                  <a:schemeClr val="tx1"/>
                </a:solidFill>
                <a:latin typeface="Arial" charset="0"/>
                <a:ea typeface="Arial" charset="0"/>
                <a:cs typeface="Arial" charset="0"/>
              </a:defRPr>
            </a:lvl4pPr>
            <a:lvl5pPr marL="2018927" indent="-224325">
              <a:defRPr sz="1200">
                <a:solidFill>
                  <a:schemeClr val="tx1"/>
                </a:solidFill>
                <a:latin typeface="Arial" charset="0"/>
                <a:ea typeface="Arial" charset="0"/>
                <a:cs typeface="Arial" charset="0"/>
              </a:defRPr>
            </a:lvl5pPr>
            <a:lvl6pPr marL="2467577" indent="-224325" eaLnBrk="0" fontAlgn="base" hangingPunct="0">
              <a:spcBef>
                <a:spcPct val="30000"/>
              </a:spcBef>
              <a:spcAft>
                <a:spcPct val="0"/>
              </a:spcAft>
              <a:defRPr sz="1200">
                <a:solidFill>
                  <a:schemeClr val="tx1"/>
                </a:solidFill>
                <a:latin typeface="Arial" charset="0"/>
                <a:ea typeface="Arial" charset="0"/>
                <a:cs typeface="Arial" charset="0"/>
              </a:defRPr>
            </a:lvl6pPr>
            <a:lvl7pPr marL="2916227" indent="-224325" eaLnBrk="0" fontAlgn="base" hangingPunct="0">
              <a:spcBef>
                <a:spcPct val="30000"/>
              </a:spcBef>
              <a:spcAft>
                <a:spcPct val="0"/>
              </a:spcAft>
              <a:defRPr sz="1200">
                <a:solidFill>
                  <a:schemeClr val="tx1"/>
                </a:solidFill>
                <a:latin typeface="Arial" charset="0"/>
                <a:ea typeface="Arial" charset="0"/>
                <a:cs typeface="Arial" charset="0"/>
              </a:defRPr>
            </a:lvl7pPr>
            <a:lvl8pPr marL="3364878" indent="-224325" eaLnBrk="0" fontAlgn="base" hangingPunct="0">
              <a:spcBef>
                <a:spcPct val="30000"/>
              </a:spcBef>
              <a:spcAft>
                <a:spcPct val="0"/>
              </a:spcAft>
              <a:defRPr sz="1200">
                <a:solidFill>
                  <a:schemeClr val="tx1"/>
                </a:solidFill>
                <a:latin typeface="Arial" charset="0"/>
                <a:ea typeface="Arial" charset="0"/>
                <a:cs typeface="Arial" charset="0"/>
              </a:defRPr>
            </a:lvl8pPr>
            <a:lvl9pPr marL="3813528" indent="-224325" eaLnBrk="0" fontAlgn="base" hangingPunct="0">
              <a:spcBef>
                <a:spcPct val="30000"/>
              </a:spcBef>
              <a:spcAft>
                <a:spcPct val="0"/>
              </a:spcAft>
              <a:defRPr sz="1200">
                <a:solidFill>
                  <a:schemeClr val="tx1"/>
                </a:solidFill>
                <a:latin typeface="Arial" charset="0"/>
                <a:ea typeface="Arial" charset="0"/>
                <a:cs typeface="Arial" charset="0"/>
              </a:defRPr>
            </a:lvl9pPr>
          </a:lstStyle>
          <a:p>
            <a:fld id="{DF461478-F2E8-1040-949C-808FF249DFE8}" type="slidenum">
              <a:rPr lang="en-US"/>
              <a:pPr/>
              <a:t>20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Next, School personnel should identify what cultural groups are represented in the school</a:t>
            </a:r>
            <a:r>
              <a:rPr lang="en-US" baseline="0" dirty="0"/>
              <a:t> by obtaining state and local demographics. Information about available programs, types of services etc. </a:t>
            </a:r>
            <a:endParaRPr lang="en-US" dirty="0"/>
          </a:p>
          <a:p>
            <a:pPr eaLnBrk="1" hangingPunct="1"/>
            <a:endParaRPr lang="en-US" dirty="0"/>
          </a:p>
          <a:p>
            <a:pPr eaLnBrk="1" hangingPunct="1"/>
            <a:r>
              <a:rPr lang="en-US" dirty="0"/>
              <a:t>“know the territory” After looking and searching within,</a:t>
            </a:r>
            <a:r>
              <a:rPr lang="en-US" baseline="0" dirty="0"/>
              <a:t> take the time to study the demographic makeup of your setting and to get to know what goes on during each school day. Get to know the organizational atmosphere and the neighborhoods within which our schools are situated and our students live. Such in depth analysis will lead to uncovering regular patterns and insights as well as the generation of hypotheses that ultimately will facilitate the consultants work. </a:t>
            </a:r>
            <a:endParaRPr lang="en-US" dirty="0"/>
          </a:p>
          <a:p>
            <a:pPr eaLnBrk="1" hangingPunct="1"/>
            <a:endParaRPr lang="en-US" dirty="0"/>
          </a:p>
          <a:p>
            <a:pPr eaLnBrk="1" hangingPunct="1"/>
            <a:r>
              <a:rPr lang="en-US" dirty="0"/>
              <a:t>The students we service also belong to various cultural groups. Cultural groups that might come to mind immediately include racial/ethnic groups and religious groups. What other potential cultural groups can you think of?  Now, consider how might a student’s membership in these cultural groups impact your service delivery as a school psychologist? </a:t>
            </a:r>
          </a:p>
          <a:p>
            <a:pPr eaLnBrk="1" hangingPunct="1"/>
            <a:endParaRPr lang="en-US" dirty="0"/>
          </a:p>
          <a:p>
            <a:pPr eaLnBrk="1" hangingPunct="1"/>
            <a:r>
              <a:rPr lang="en-US" dirty="0"/>
              <a:t>Let’s focus on youth culture. I’m choosing to focus on youth culture because I want you all to really begin considering all of the multiple and intersecting cultural groups your students belong to.  </a:t>
            </a:r>
          </a:p>
          <a:p>
            <a:pPr eaLnBrk="1" hangingPunct="1"/>
            <a:endParaRPr lang="en-US" dirty="0"/>
          </a:p>
          <a:p>
            <a:pPr eaLnBrk="1" hangingPunct="1"/>
            <a:r>
              <a:rPr lang="en-US" dirty="0"/>
              <a:t>Consider Oakland’s three-tiered hierarchical model of culture shared earlier.  At level 3, how might preferences for language and communication be influenced by a student’s membership in youth culture?  For youth, technology (i.e., cell phones for texting and calling, social networking sites, etc.) plays a huge role in their communication. Are you aware of the language associated with such culture?  </a:t>
            </a:r>
          </a:p>
          <a:p>
            <a:pPr eaLnBrk="1" hangingPunct="1"/>
            <a:endParaRPr lang="en-US" dirty="0"/>
          </a:p>
          <a:p>
            <a:pPr eaLnBrk="1" hangingPunct="1"/>
            <a:r>
              <a:rPr lang="en-US" dirty="0"/>
              <a:t>Let’s test your knowledge of the language of “the internet” which youth use to communicate.</a:t>
            </a:r>
          </a:p>
          <a:p>
            <a:pPr eaLnBrk="1" hangingPunct="1"/>
            <a:endParaRPr lang="en-US" dirty="0"/>
          </a:p>
        </p:txBody>
      </p:sp>
    </p:spTree>
    <p:extLst>
      <p:ext uri="{BB962C8B-B14F-4D97-AF65-F5344CB8AC3E}">
        <p14:creationId xmlns:p14="http://schemas.microsoft.com/office/powerpoint/2010/main" val="826022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Multicultural</a:t>
            </a:r>
            <a:r>
              <a:rPr lang="en-US" baseline="0" dirty="0"/>
              <a:t> awareness and sensitivity espoused by this consultation model will help us to narrow gaps and edge us closer to equity. </a:t>
            </a:r>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21</a:t>
            </a:fld>
            <a:endParaRPr lang="en-US"/>
          </a:p>
        </p:txBody>
      </p:sp>
    </p:spTree>
    <p:extLst>
      <p:ext uri="{BB962C8B-B14F-4D97-AF65-F5344CB8AC3E}">
        <p14:creationId xmlns:p14="http://schemas.microsoft.com/office/powerpoint/2010/main" val="100854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See this iceberg http://</a:t>
            </a:r>
            <a:r>
              <a:rPr lang="en-US" sz="1200" dirty="0" err="1"/>
              <a:t>civet.dedi.velay.greta.fr</a:t>
            </a:r>
            <a:r>
              <a:rPr lang="en-US" sz="1200" dirty="0"/>
              <a:t>/sites/default/files/civet/</a:t>
            </a:r>
            <a:r>
              <a:rPr lang="en-US" sz="1200" dirty="0" err="1"/>
              <a:t>Iceberg.jpg</a:t>
            </a:r>
            <a:r>
              <a:rPr lang="en-US" sz="1200" dirty="0"/>
              <a:t> </a:t>
            </a:r>
          </a:p>
          <a:p>
            <a:endParaRPr lang="en-US" sz="1200" dirty="0"/>
          </a:p>
          <a:p>
            <a:r>
              <a:rPr lang="en-US" sz="1200" dirty="0"/>
              <a:t>The iceberg analogy is useful when thinking about the multidimensional and multifaceted nature and complexity of culture. </a:t>
            </a:r>
          </a:p>
          <a:p>
            <a:endParaRPr lang="en-US" sz="1200" dirty="0"/>
          </a:p>
          <a:p>
            <a:r>
              <a:rPr lang="en-US" sz="1200" dirty="0"/>
              <a:t>When we see an iceberg, the portion which is visible above water is, in reality, only a small piece of a much larger whole. Similarly, people often think of culture as the numerous observable characteristics of a group that we can *see* with our eyes, be it their food, dances, dress, dialect, music, arts, or greeting rituals. The reality, however, is that these are merely an external manifestation of the deeper and broader components of culture -- the complex ideas and deeply-held preferences and strong belief systems and priorities known as </a:t>
            </a:r>
            <a:r>
              <a:rPr lang="en-US" sz="1200" b="1" dirty="0"/>
              <a:t>attitudes, values, and beliefs.</a:t>
            </a:r>
          </a:p>
          <a:p>
            <a:endParaRPr lang="en-US" sz="1200" dirty="0"/>
          </a:p>
          <a:p>
            <a:r>
              <a:rPr lang="en-US" sz="1200" dirty="0"/>
              <a:t>Deep below the "water line" are a culture's Core values. These are primarily learned ideas of what is good, right, desirable, and acceptable -- as well as what is bad, wrong, undesirable, and unacceptable. In many cases, different cultural groups share similar core values (such as "honesty", or "respect", or "family"), but these are often interpreted differently in different situations and incorporated in unique ways into our daily lives. Ultimately, our Interpretations of our core values become visible to the casual observer in the form of Observable Behaviors, such as the words we use, the way we act, the laws we enact, and the ways we communicate with each other.</a:t>
            </a:r>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4</a:t>
            </a:fld>
            <a:endParaRPr lang="en-US"/>
          </a:p>
        </p:txBody>
      </p:sp>
    </p:spTree>
    <p:extLst>
      <p:ext uri="{BB962C8B-B14F-4D97-AF65-F5344CB8AC3E}">
        <p14:creationId xmlns:p14="http://schemas.microsoft.com/office/powerpoint/2010/main" val="893627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uniqueness</a:t>
            </a:r>
          </a:p>
          <a:p>
            <a:r>
              <a:rPr lang="en-US" dirty="0"/>
              <a:t>Building bridges</a:t>
            </a:r>
          </a:p>
          <a:p>
            <a:r>
              <a:rPr lang="en-US" dirty="0"/>
              <a:t>Is an approach</a:t>
            </a:r>
            <a:r>
              <a:rPr lang="en-US" baseline="0" dirty="0"/>
              <a:t> to consultation in which multicultural issues are raised and adjustments in traditional consultation practices are made. MC is defined as, culturally sensitive indirect service in which the consultant adjusts the consultation services to address the needs and cultural values of the consultee or client or both. </a:t>
            </a:r>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22</a:t>
            </a:fld>
            <a:endParaRPr lang="en-US"/>
          </a:p>
        </p:txBody>
      </p:sp>
    </p:spTree>
    <p:extLst>
      <p:ext uri="{BB962C8B-B14F-4D97-AF65-F5344CB8AC3E}">
        <p14:creationId xmlns:p14="http://schemas.microsoft.com/office/powerpoint/2010/main" val="331002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multicultural approach to consultation considers the influence of the culture of each member of the triad in every step of the process (Ingraham, 2004</a:t>
            </a:r>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24</a:t>
            </a:fld>
            <a:endParaRPr lang="en-US"/>
          </a:p>
        </p:txBody>
      </p:sp>
    </p:spTree>
    <p:extLst>
      <p:ext uri="{BB962C8B-B14F-4D97-AF65-F5344CB8AC3E}">
        <p14:creationId xmlns:p14="http://schemas.microsoft.com/office/powerpoint/2010/main" val="311132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Learning and skill development in</a:t>
            </a:r>
            <a:r>
              <a:rPr lang="en-US" baseline="0" dirty="0"/>
              <a:t> multicultural consultation: Consultants: consulting school psychologists must understand their own culture and how it impacts others, must respect and value other cultures, and must learn how to design and </a:t>
            </a:r>
            <a:r>
              <a:rPr lang="en-US" baseline="0" dirty="0" err="1"/>
              <a:t>implment</a:t>
            </a:r>
            <a:r>
              <a:rPr lang="en-US" baseline="0" dirty="0"/>
              <a:t> culturally appropriate interventions. </a:t>
            </a:r>
          </a:p>
          <a:p>
            <a:endParaRPr lang="en-US" baseline="0" dirty="0"/>
          </a:p>
          <a:p>
            <a:r>
              <a:rPr lang="en-US" baseline="0" dirty="0"/>
              <a:t>There are core cross cultural competencies outlined by APA (2002) There are some basic competencies when thinking about </a:t>
            </a:r>
            <a:r>
              <a:rPr lang="en-US" baseline="0" dirty="0" err="1"/>
              <a:t>multicltural</a:t>
            </a:r>
            <a:r>
              <a:rPr lang="en-US" baseline="0" dirty="0"/>
              <a:t> </a:t>
            </a:r>
            <a:r>
              <a:rPr lang="en-US" baseline="0" dirty="0" err="1"/>
              <a:t>consjltation</a:t>
            </a:r>
            <a:r>
              <a:rPr lang="en-US" baseline="0" dirty="0"/>
              <a:t> and include </a:t>
            </a:r>
            <a:r>
              <a:rPr lang="en-US" baseline="0" dirty="0" err="1"/>
              <a:t>understandinga</a:t>
            </a:r>
            <a:r>
              <a:rPr lang="en-US" baseline="0" dirty="0"/>
              <a:t> </a:t>
            </a:r>
            <a:r>
              <a:rPr lang="en-US" baseline="0" dirty="0" err="1"/>
              <a:t>nd</a:t>
            </a:r>
            <a:r>
              <a:rPr lang="en-US" baseline="0" dirty="0"/>
              <a:t> learning ourselves and our cultural, personal, and professional </a:t>
            </a:r>
            <a:r>
              <a:rPr lang="en-US" baseline="0" dirty="0" err="1"/>
              <a:t>identies</a:t>
            </a:r>
            <a:r>
              <a:rPr lang="en-US" baseline="0" dirty="0"/>
              <a:t>, developing cross cultural interpersonal communication skills, how to work with those </a:t>
            </a:r>
            <a:r>
              <a:rPr lang="en-US" baseline="0" dirty="0" err="1"/>
              <a:t>differnet</a:t>
            </a:r>
            <a:r>
              <a:rPr lang="en-US" baseline="0" dirty="0"/>
              <a:t> from us, in depth and purposeful examination of context, </a:t>
            </a:r>
            <a:r>
              <a:rPr lang="en-US" baseline="0" dirty="0" err="1"/>
              <a:t>qualitiative</a:t>
            </a:r>
            <a:r>
              <a:rPr lang="en-US" baseline="0" dirty="0"/>
              <a:t> inquiry so looking for data but what about context and ecology is important here? </a:t>
            </a:r>
            <a:endParaRPr lang="en-US" dirty="0"/>
          </a:p>
          <a:p>
            <a:endParaRPr lang="es-MX" dirty="0"/>
          </a:p>
        </p:txBody>
      </p:sp>
      <p:sp>
        <p:nvSpPr>
          <p:cNvPr id="4" name="Marcador de número de diapositiva 3"/>
          <p:cNvSpPr>
            <a:spLocks noGrp="1"/>
          </p:cNvSpPr>
          <p:nvPr>
            <p:ph type="sldNum" sz="quarter" idx="5"/>
          </p:nvPr>
        </p:nvSpPr>
        <p:spPr/>
        <p:txBody>
          <a:bodyPr/>
          <a:lstStyle/>
          <a:p>
            <a:fld id="{1D38A6DC-AA67-6848-A4CF-2DD39810526A}" type="slidenum">
              <a:rPr lang="en-US" smtClean="0"/>
              <a:t>25</a:t>
            </a:fld>
            <a:endParaRPr lang="en-US"/>
          </a:p>
        </p:txBody>
      </p:sp>
    </p:spTree>
    <p:extLst>
      <p:ext uri="{BB962C8B-B14F-4D97-AF65-F5344CB8AC3E}">
        <p14:creationId xmlns:p14="http://schemas.microsoft.com/office/powerpoint/2010/main" val="1456708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Problem solving is the number one reported model in school psychology (Newman and colleagues, 2015). </a:t>
            </a:r>
            <a:r>
              <a:rPr lang="en-US" sz="1200" kern="1200" dirty="0">
                <a:solidFill>
                  <a:schemeClr val="tx1"/>
                </a:solidFill>
                <a:effectLst/>
                <a:latin typeface="+mn-lt"/>
                <a:ea typeface="+mn-ea"/>
                <a:cs typeface="+mn-cs"/>
              </a:rPr>
              <a:t>Behavioral problem-solving consultation is reported as the most frequently taught and implemented in school psychology (Newman, Barrett, &amp; Hazel, 2015). </a:t>
            </a:r>
            <a:endParaRPr lang="en-US" baseline="0" dirty="0"/>
          </a:p>
        </p:txBody>
      </p:sp>
      <p:sp>
        <p:nvSpPr>
          <p:cNvPr id="4" name="Slide Number Placeholder 3"/>
          <p:cNvSpPr>
            <a:spLocks noGrp="1"/>
          </p:cNvSpPr>
          <p:nvPr>
            <p:ph type="sldNum" sz="quarter" idx="10"/>
          </p:nvPr>
        </p:nvSpPr>
        <p:spPr/>
        <p:txBody>
          <a:bodyPr/>
          <a:lstStyle/>
          <a:p>
            <a:fld id="{FBAE9984-413F-1442-BF8B-9E315D751E70}" type="slidenum">
              <a:rPr lang="en-US" smtClean="0"/>
              <a:t>26</a:t>
            </a:fld>
            <a:endParaRPr lang="en-US"/>
          </a:p>
        </p:txBody>
      </p:sp>
    </p:spTree>
    <p:extLst>
      <p:ext uri="{BB962C8B-B14F-4D97-AF65-F5344CB8AC3E}">
        <p14:creationId xmlns:p14="http://schemas.microsoft.com/office/powerpoint/2010/main" val="127944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The problem solving process is the essence</a:t>
            </a:r>
            <a:r>
              <a:rPr lang="en-US" baseline="0" dirty="0"/>
              <a:t> of consultation and typically follows four stages. </a:t>
            </a:r>
            <a:endParaRPr lang="en-US" dirty="0"/>
          </a:p>
          <a:p>
            <a:endParaRPr lang="en-US" dirty="0"/>
          </a:p>
          <a:p>
            <a:endParaRPr lang="en-US" dirty="0"/>
          </a:p>
          <a:p>
            <a:r>
              <a:rPr lang="en-US" dirty="0"/>
              <a:t>Cultural issues may emerge during any one of the</a:t>
            </a:r>
            <a:r>
              <a:rPr lang="en-US" baseline="0" dirty="0"/>
              <a:t> stages: Establish a cooperative relationship, develop a trusting relationship</a:t>
            </a:r>
          </a:p>
          <a:p>
            <a:r>
              <a:rPr lang="en-US" baseline="0" dirty="0"/>
              <a:t>Problem definition and analysis: don</a:t>
            </a:r>
            <a:r>
              <a:rPr lang="mr-IN" baseline="0" dirty="0"/>
              <a:t>’</a:t>
            </a:r>
            <a:r>
              <a:rPr lang="en-US" baseline="0" dirty="0"/>
              <a:t>t </a:t>
            </a:r>
            <a:r>
              <a:rPr lang="en-US" baseline="0" dirty="0" err="1"/>
              <a:t>contrue</a:t>
            </a:r>
            <a:r>
              <a:rPr lang="en-US" baseline="0" dirty="0"/>
              <a:t> cultural differences as the problem. However cultural differences must be recognized and acknowledged during this stage so appropriate interventions can be developed. </a:t>
            </a:r>
          </a:p>
          <a:p>
            <a:endParaRPr lang="en-US" baseline="0" dirty="0"/>
          </a:p>
          <a:p>
            <a:r>
              <a:rPr lang="en-US" baseline="0" dirty="0"/>
              <a:t>Goals and intervention development: cultural differences may lead to mismatched goals and expectations. Treatment integrity will be </a:t>
            </a:r>
            <a:r>
              <a:rPr lang="en-US" baseline="0" dirty="0" err="1"/>
              <a:t>maxmized</a:t>
            </a:r>
            <a:r>
              <a:rPr lang="en-US" baseline="0" dirty="0"/>
              <a:t> if the interventions goals and plans are </a:t>
            </a:r>
            <a:r>
              <a:rPr lang="en-US" baseline="0" dirty="0" err="1"/>
              <a:t>develped</a:t>
            </a:r>
            <a:r>
              <a:rPr lang="en-US" baseline="0" dirty="0"/>
              <a:t> in a culturally sensitive and cooperative manner. </a:t>
            </a:r>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27</a:t>
            </a:fld>
            <a:endParaRPr lang="en-US"/>
          </a:p>
        </p:txBody>
      </p:sp>
    </p:spTree>
    <p:extLst>
      <p:ext uri="{BB962C8B-B14F-4D97-AF65-F5344CB8AC3E}">
        <p14:creationId xmlns:p14="http://schemas.microsoft.com/office/powerpoint/2010/main" val="639758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31</a:t>
            </a:fld>
            <a:endParaRPr lang="en-US"/>
          </a:p>
        </p:txBody>
      </p:sp>
    </p:spTree>
    <p:extLst>
      <p:ext uri="{BB962C8B-B14F-4D97-AF65-F5344CB8AC3E}">
        <p14:creationId xmlns:p14="http://schemas.microsoft.com/office/powerpoint/2010/main" val="133224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a:t>
            </a:r>
            <a:r>
              <a:rPr lang="en-US" baseline="0" dirty="0"/>
              <a:t> is to MAINTAIN The </a:t>
            </a:r>
            <a:r>
              <a:rPr lang="en-US" baseline="0" dirty="0" err="1"/>
              <a:t>tenents</a:t>
            </a:r>
            <a:r>
              <a:rPr lang="en-US" baseline="0" dirty="0"/>
              <a:t>, active ingredients, or change agents and structures stay in place but you seek to </a:t>
            </a:r>
            <a:r>
              <a:rPr lang="en-US" baseline="0" dirty="0" err="1"/>
              <a:t>tweek</a:t>
            </a:r>
            <a:r>
              <a:rPr lang="en-US" baseline="0" dirty="0"/>
              <a:t> and modify, and adapt to the meet the unique needs of your population. </a:t>
            </a:r>
            <a:endParaRPr lang="en-US" dirty="0"/>
          </a:p>
          <a:p>
            <a:r>
              <a:rPr lang="en-US" dirty="0"/>
              <a:t>In their</a:t>
            </a:r>
            <a:r>
              <a:rPr lang="en-US" baseline="0" dirty="0"/>
              <a:t> Ecological validity model, they are focused on external validity, is the environment as experienced by the student/client the same as the therapist assumes it is experienced in treatment? </a:t>
            </a:r>
          </a:p>
          <a:p>
            <a:r>
              <a:rPr lang="en-US" baseline="0" dirty="0"/>
              <a:t>Most EBTs are conducted with white, educated, verbal, and middle class patients and may not generalize to ethnic minorities. </a:t>
            </a:r>
          </a:p>
          <a:p>
            <a:r>
              <a:rPr lang="en-US" baseline="0" dirty="0"/>
              <a:t>Social Validity</a:t>
            </a:r>
          </a:p>
          <a:p>
            <a:r>
              <a:rPr lang="en-US" baseline="0" dirty="0"/>
              <a:t>Here you consider the acceptability and viability of the intervention by the community</a:t>
            </a:r>
          </a:p>
          <a:p>
            <a:r>
              <a:rPr lang="en-US" baseline="0" dirty="0"/>
              <a:t>Based on some communities that may respond poorly to EBP approaches </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FBAE9984-413F-1442-BF8B-9E315D751E70}" type="slidenum">
              <a:rPr lang="en-US" smtClean="0"/>
              <a:t>32</a:t>
            </a:fld>
            <a:endParaRPr lang="en-US"/>
          </a:p>
        </p:txBody>
      </p:sp>
    </p:spTree>
    <p:extLst>
      <p:ext uri="{BB962C8B-B14F-4D97-AF65-F5344CB8AC3E}">
        <p14:creationId xmlns:p14="http://schemas.microsoft.com/office/powerpoint/2010/main" val="2165926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33</a:t>
            </a:fld>
            <a:endParaRPr lang="en-US"/>
          </a:p>
        </p:txBody>
      </p:sp>
    </p:spTree>
    <p:extLst>
      <p:ext uri="{BB962C8B-B14F-4D97-AF65-F5344CB8AC3E}">
        <p14:creationId xmlns:p14="http://schemas.microsoft.com/office/powerpoint/2010/main" val="16522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34</a:t>
            </a:fld>
            <a:endParaRPr lang="en-US"/>
          </a:p>
        </p:txBody>
      </p:sp>
    </p:spTree>
    <p:extLst>
      <p:ext uri="{BB962C8B-B14F-4D97-AF65-F5344CB8AC3E}">
        <p14:creationId xmlns:p14="http://schemas.microsoft.com/office/powerpoint/2010/main" val="3532239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Castro-Villarreal and colleagues conducted action research in an urban culturally and linguistically diverse setting</a:t>
            </a:r>
          </a:p>
          <a:p>
            <a:pPr>
              <a:buFont typeface="Arial" panose="020B0604020202020204" pitchFamily="34" charset="0"/>
              <a:buChar char="•"/>
            </a:pPr>
            <a:r>
              <a:rPr lang="en-US" dirty="0"/>
              <a:t>Followed consultation and coaching best practices framework</a:t>
            </a:r>
          </a:p>
          <a:p>
            <a:r>
              <a:rPr lang="en-US" dirty="0"/>
              <a:t>Large group didactic training followed by individual researcher provided coaching support</a:t>
            </a:r>
          </a:p>
          <a:p>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35</a:t>
            </a:fld>
            <a:endParaRPr lang="en-US"/>
          </a:p>
        </p:txBody>
      </p:sp>
    </p:spTree>
    <p:extLst>
      <p:ext uri="{BB962C8B-B14F-4D97-AF65-F5344CB8AC3E}">
        <p14:creationId xmlns:p14="http://schemas.microsoft.com/office/powerpoint/2010/main" val="52140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culture</a:t>
            </a:r>
            <a:r>
              <a:rPr lang="en-US" baseline="0" dirty="0"/>
              <a:t> of US public schools is changing the cultural and linguistic backgrounds of the students we work with is likewise changing. </a:t>
            </a:r>
            <a:endParaRPr lang="en-US" dirty="0"/>
          </a:p>
          <a:p>
            <a:endParaRPr lang="en-US" dirty="0"/>
          </a:p>
          <a:p>
            <a:r>
              <a:rPr lang="en-US" dirty="0"/>
              <a:t>This</a:t>
            </a:r>
            <a:r>
              <a:rPr lang="en-US" baseline="0" dirty="0"/>
              <a:t> increasing CL Diversity of often perceived as a challenge for service providers who work with diverse students and in diverse contexts. One of the major challenges is the cultural mismatch between clients and providers since providers carry cultural and social attitudes that may influence their own actions and perceptions of diverse groups. Cultural responsive training is a necessity for school based mental health professionals</a:t>
            </a:r>
          </a:p>
          <a:p>
            <a:endParaRPr lang="en-US" baseline="0" dirty="0"/>
          </a:p>
          <a:p>
            <a:r>
              <a:rPr lang="en-US" baseline="0" dirty="0"/>
              <a:t>AA: African-American</a:t>
            </a:r>
          </a:p>
          <a:p>
            <a:endParaRPr lang="en-US" baseline="0" dirty="0"/>
          </a:p>
          <a:p>
            <a:r>
              <a:rPr lang="en-US" baseline="0" dirty="0"/>
              <a:t>Simply provides a snapshot of the cultural landscape</a:t>
            </a:r>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5</a:t>
            </a:fld>
            <a:endParaRPr lang="en-US"/>
          </a:p>
        </p:txBody>
      </p:sp>
    </p:spTree>
    <p:extLst>
      <p:ext uri="{BB962C8B-B14F-4D97-AF65-F5344CB8AC3E}">
        <p14:creationId xmlns:p14="http://schemas.microsoft.com/office/powerpoint/2010/main" val="4238131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Many training programs</a:t>
            </a:r>
            <a:r>
              <a:rPr lang="en-US" baseline="0" dirty="0"/>
              <a:t> in cultural competency tend to be general and descriptive in nature leaving professionals with an increased awareness and understanding of important issues but with few practical skills to incorporate into clinical practice/school based practice.</a:t>
            </a:r>
            <a:endParaRPr lang="en-US" dirty="0"/>
          </a:p>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36</a:t>
            </a:fld>
            <a:endParaRPr lang="en-US"/>
          </a:p>
        </p:txBody>
      </p:sp>
    </p:spTree>
    <p:extLst>
      <p:ext uri="{BB962C8B-B14F-4D97-AF65-F5344CB8AC3E}">
        <p14:creationId xmlns:p14="http://schemas.microsoft.com/office/powerpoint/2010/main" val="3909653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37</a:t>
            </a:fld>
            <a:endParaRPr lang="en-US"/>
          </a:p>
        </p:txBody>
      </p:sp>
    </p:spTree>
    <p:extLst>
      <p:ext uri="{BB962C8B-B14F-4D97-AF65-F5344CB8AC3E}">
        <p14:creationId xmlns:p14="http://schemas.microsoft.com/office/powerpoint/2010/main" val="2697738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38</a:t>
            </a:fld>
            <a:endParaRPr lang="en-US"/>
          </a:p>
        </p:txBody>
      </p:sp>
    </p:spTree>
    <p:extLst>
      <p:ext uri="{BB962C8B-B14F-4D97-AF65-F5344CB8AC3E}">
        <p14:creationId xmlns:p14="http://schemas.microsoft.com/office/powerpoint/2010/main" val="133270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44</a:t>
            </a:fld>
            <a:endParaRPr lang="en-US"/>
          </a:p>
        </p:txBody>
      </p:sp>
    </p:spTree>
    <p:extLst>
      <p:ext uri="{BB962C8B-B14F-4D97-AF65-F5344CB8AC3E}">
        <p14:creationId xmlns:p14="http://schemas.microsoft.com/office/powerpoint/2010/main" val="1851186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Reformat slide</a:t>
            </a:r>
          </a:p>
        </p:txBody>
      </p:sp>
      <p:sp>
        <p:nvSpPr>
          <p:cNvPr id="4" name="Slide Number Placeholder 3"/>
          <p:cNvSpPr>
            <a:spLocks noGrp="1"/>
          </p:cNvSpPr>
          <p:nvPr>
            <p:ph type="sldNum" sz="quarter" idx="10"/>
          </p:nvPr>
        </p:nvSpPr>
        <p:spPr/>
        <p:txBody>
          <a:bodyPr/>
          <a:lstStyle/>
          <a:p>
            <a:fld id="{FBAE9984-413F-1442-BF8B-9E315D751E70}" type="slidenum">
              <a:rPr lang="en-US" smtClean="0"/>
              <a:t>45</a:t>
            </a:fld>
            <a:endParaRPr lang="en-US"/>
          </a:p>
        </p:txBody>
      </p:sp>
    </p:spTree>
    <p:extLst>
      <p:ext uri="{BB962C8B-B14F-4D97-AF65-F5344CB8AC3E}">
        <p14:creationId xmlns:p14="http://schemas.microsoft.com/office/powerpoint/2010/main" val="479730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46</a:t>
            </a:fld>
            <a:endParaRPr lang="en-US"/>
          </a:p>
        </p:txBody>
      </p:sp>
    </p:spTree>
    <p:extLst>
      <p:ext uri="{BB962C8B-B14F-4D97-AF65-F5344CB8AC3E}">
        <p14:creationId xmlns:p14="http://schemas.microsoft.com/office/powerpoint/2010/main" val="853827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47</a:t>
            </a:fld>
            <a:endParaRPr lang="en-US"/>
          </a:p>
        </p:txBody>
      </p:sp>
    </p:spTree>
    <p:extLst>
      <p:ext uri="{BB962C8B-B14F-4D97-AF65-F5344CB8AC3E}">
        <p14:creationId xmlns:p14="http://schemas.microsoft.com/office/powerpoint/2010/main" val="151721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48</a:t>
            </a:fld>
            <a:endParaRPr lang="en-US"/>
          </a:p>
        </p:txBody>
      </p:sp>
    </p:spTree>
    <p:extLst>
      <p:ext uri="{BB962C8B-B14F-4D97-AF65-F5344CB8AC3E}">
        <p14:creationId xmlns:p14="http://schemas.microsoft.com/office/powerpoint/2010/main" val="927489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The consultee starts the process by asking the consultant for professional advice or help about an issue that the consultee believes is within the consultant’s area of competence.</a:t>
            </a:r>
          </a:p>
          <a:p>
            <a:pPr lvl="1"/>
            <a:r>
              <a:rPr lang="es-MX" dirty="0" smtClean="0"/>
              <a:t>Consultees are free to take and reject the advice from the consultant. </a:t>
            </a:r>
          </a:p>
          <a:p>
            <a:r>
              <a:rPr lang="es-MX" dirty="0" smtClean="0"/>
              <a:t>The consultant shifts between confirming the consultees’ original representation of a problem and challenging that representation.</a:t>
            </a:r>
          </a:p>
          <a:p>
            <a:r>
              <a:rPr lang="es-MX" dirty="0" smtClean="0"/>
              <a:t>The consultant is nondirective, listening, and confirming.</a:t>
            </a:r>
          </a:p>
          <a:p>
            <a:pPr lvl="1"/>
            <a:r>
              <a:rPr lang="es-MX" dirty="0" smtClean="0"/>
              <a:t>In the neutral position the consultant is active and structuring.</a:t>
            </a:r>
          </a:p>
          <a:p>
            <a:pPr lvl="1"/>
            <a:r>
              <a:rPr lang="es-MX" dirty="0" smtClean="0"/>
              <a:t>In the moving away position the consultant is active and very collaborative giving proposals and suggestions. </a:t>
            </a:r>
          </a:p>
          <a:p>
            <a:r>
              <a:rPr lang="es-MX" dirty="0" smtClean="0"/>
              <a:t>The essence of the dynamic is that the consultant uses a very different approach in the different modes of interaction. In the mode of approach the consultant is taking on a nondirective role, whereas in the interaction modes of free neutral and moving away</a:t>
            </a:r>
            <a:r>
              <a:rPr lang="es-MX" i="1" dirty="0" smtClean="0"/>
              <a:t>, </a:t>
            </a:r>
            <a:r>
              <a:rPr lang="es-MX" dirty="0" smtClean="0"/>
              <a:t>the approach is much more directive. </a:t>
            </a:r>
          </a:p>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50</a:t>
            </a:fld>
            <a:endParaRPr lang="en-US"/>
          </a:p>
        </p:txBody>
      </p:sp>
    </p:spTree>
    <p:extLst>
      <p:ext uri="{BB962C8B-B14F-4D97-AF65-F5344CB8AC3E}">
        <p14:creationId xmlns:p14="http://schemas.microsoft.com/office/powerpoint/2010/main" val="1877414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51</a:t>
            </a:fld>
            <a:endParaRPr lang="en-US"/>
          </a:p>
        </p:txBody>
      </p:sp>
    </p:spTree>
    <p:extLst>
      <p:ext uri="{BB962C8B-B14F-4D97-AF65-F5344CB8AC3E}">
        <p14:creationId xmlns:p14="http://schemas.microsoft.com/office/powerpoint/2010/main" val="71934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ELL: english language learners</a:t>
            </a:r>
          </a:p>
        </p:txBody>
      </p:sp>
      <p:sp>
        <p:nvSpPr>
          <p:cNvPr id="4" name="Marcador de número de diapositiva 3"/>
          <p:cNvSpPr>
            <a:spLocks noGrp="1"/>
          </p:cNvSpPr>
          <p:nvPr>
            <p:ph type="sldNum" sz="quarter" idx="5"/>
          </p:nvPr>
        </p:nvSpPr>
        <p:spPr/>
        <p:txBody>
          <a:bodyPr/>
          <a:lstStyle/>
          <a:p>
            <a:fld id="{1D38A6DC-AA67-6848-A4CF-2DD39810526A}" type="slidenum">
              <a:rPr lang="en-US" smtClean="0"/>
              <a:t>6</a:t>
            </a:fld>
            <a:endParaRPr lang="en-US"/>
          </a:p>
        </p:txBody>
      </p:sp>
    </p:spTree>
    <p:extLst>
      <p:ext uri="{BB962C8B-B14F-4D97-AF65-F5344CB8AC3E}">
        <p14:creationId xmlns:p14="http://schemas.microsoft.com/office/powerpoint/2010/main" val="987149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52</a:t>
            </a:fld>
            <a:endParaRPr lang="en-US"/>
          </a:p>
        </p:txBody>
      </p:sp>
    </p:spTree>
    <p:extLst>
      <p:ext uri="{BB962C8B-B14F-4D97-AF65-F5344CB8AC3E}">
        <p14:creationId xmlns:p14="http://schemas.microsoft.com/office/powerpoint/2010/main" val="720124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53</a:t>
            </a:fld>
            <a:endParaRPr lang="en-US"/>
          </a:p>
        </p:txBody>
      </p:sp>
    </p:spTree>
    <p:extLst>
      <p:ext uri="{BB962C8B-B14F-4D97-AF65-F5344CB8AC3E}">
        <p14:creationId xmlns:p14="http://schemas.microsoft.com/office/powerpoint/2010/main" val="2066053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quasi-single-case study</a:t>
            </a:r>
          </a:p>
          <a:p>
            <a:r>
              <a:rPr lang="en-US" dirty="0"/>
              <a:t>Implemented a structured and timed classroom routine and contingency management component</a:t>
            </a:r>
          </a:p>
          <a:p>
            <a:pPr lvl="1"/>
            <a:r>
              <a:rPr lang="en-US" dirty="0"/>
              <a:t>Independent and interdependent</a:t>
            </a:r>
          </a:p>
          <a:p>
            <a:r>
              <a:rPr lang="en-US" dirty="0"/>
              <a:t>Intervention resulted in increased on-task behavior</a:t>
            </a:r>
          </a:p>
          <a:p>
            <a:r>
              <a:rPr lang="en-US" dirty="0"/>
              <a:t>Intervention resulted in increased work completion </a:t>
            </a:r>
          </a:p>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55</a:t>
            </a:fld>
            <a:endParaRPr lang="en-US"/>
          </a:p>
        </p:txBody>
      </p:sp>
    </p:spTree>
    <p:extLst>
      <p:ext uri="{BB962C8B-B14F-4D97-AF65-F5344CB8AC3E}">
        <p14:creationId xmlns:p14="http://schemas.microsoft.com/office/powerpoint/2010/main" val="1405920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56</a:t>
            </a:fld>
            <a:endParaRPr lang="en-US"/>
          </a:p>
        </p:txBody>
      </p:sp>
    </p:spTree>
    <p:extLst>
      <p:ext uri="{BB962C8B-B14F-4D97-AF65-F5344CB8AC3E}">
        <p14:creationId xmlns:p14="http://schemas.microsoft.com/office/powerpoint/2010/main" val="1747471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57</a:t>
            </a:fld>
            <a:endParaRPr lang="en-US"/>
          </a:p>
        </p:txBody>
      </p:sp>
    </p:spTree>
    <p:extLst>
      <p:ext uri="{BB962C8B-B14F-4D97-AF65-F5344CB8AC3E}">
        <p14:creationId xmlns:p14="http://schemas.microsoft.com/office/powerpoint/2010/main" val="269193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E9984-413F-1442-BF8B-9E315D751E70}" type="slidenum">
              <a:rPr lang="en-US" smtClean="0"/>
              <a:t>58</a:t>
            </a:fld>
            <a:endParaRPr lang="en-US"/>
          </a:p>
        </p:txBody>
      </p:sp>
    </p:spTree>
    <p:extLst>
      <p:ext uri="{BB962C8B-B14F-4D97-AF65-F5344CB8AC3E}">
        <p14:creationId xmlns:p14="http://schemas.microsoft.com/office/powerpoint/2010/main" val="174240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steady increase in ethnicity diversity over time, with a 7% increase in non-White school psychologists since 1990 (94% of respondents were White) (Walcott &amp; Hyson, 2018).</a:t>
            </a:r>
          </a:p>
          <a:p>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7</a:t>
            </a:fld>
            <a:endParaRPr lang="en-US"/>
          </a:p>
        </p:txBody>
      </p:sp>
    </p:spTree>
    <p:extLst>
      <p:ext uri="{BB962C8B-B14F-4D97-AF65-F5344CB8AC3E}">
        <p14:creationId xmlns:p14="http://schemas.microsoft.com/office/powerpoint/2010/main" val="405851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primary goals is</a:t>
            </a:r>
            <a:r>
              <a:rPr lang="en-US" baseline="0" dirty="0"/>
              <a:t> to expand your thinking about school based consultation by highlighting key issues related to culture that have key implications for your practice and multicultural consultation in the schools </a:t>
            </a:r>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8</a:t>
            </a:fld>
            <a:endParaRPr lang="en-US"/>
          </a:p>
        </p:txBody>
      </p:sp>
    </p:spTree>
    <p:extLst>
      <p:ext uri="{BB962C8B-B14F-4D97-AF65-F5344CB8AC3E}">
        <p14:creationId xmlns:p14="http://schemas.microsoft.com/office/powerpoint/2010/main" val="297250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context and in response to the changing demographics</a:t>
            </a:r>
          </a:p>
        </p:txBody>
      </p:sp>
      <p:sp>
        <p:nvSpPr>
          <p:cNvPr id="4" name="Slide Number Placeholder 3"/>
          <p:cNvSpPr>
            <a:spLocks noGrp="1"/>
          </p:cNvSpPr>
          <p:nvPr>
            <p:ph type="sldNum" sz="quarter" idx="10"/>
          </p:nvPr>
        </p:nvSpPr>
        <p:spPr/>
        <p:txBody>
          <a:bodyPr/>
          <a:lstStyle/>
          <a:p>
            <a:fld id="{1D38A6DC-AA67-6848-A4CF-2DD39810526A}" type="slidenum">
              <a:rPr lang="en-US" smtClean="0"/>
              <a:t>9</a:t>
            </a:fld>
            <a:endParaRPr lang="en-US"/>
          </a:p>
        </p:txBody>
      </p:sp>
    </p:spTree>
    <p:extLst>
      <p:ext uri="{BB962C8B-B14F-4D97-AF65-F5344CB8AC3E}">
        <p14:creationId xmlns:p14="http://schemas.microsoft.com/office/powerpoint/2010/main" val="83807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on training</a:t>
            </a:r>
            <a:r>
              <a:rPr lang="en-US" baseline="0" dirty="0"/>
              <a:t> in cultural diversity and multiculturalism</a:t>
            </a:r>
            <a:endParaRPr lang="en-US" dirty="0"/>
          </a:p>
        </p:txBody>
      </p:sp>
      <p:sp>
        <p:nvSpPr>
          <p:cNvPr id="4" name="Slide Number Placeholder 3"/>
          <p:cNvSpPr>
            <a:spLocks noGrp="1"/>
          </p:cNvSpPr>
          <p:nvPr>
            <p:ph type="sldNum" sz="quarter" idx="10"/>
          </p:nvPr>
        </p:nvSpPr>
        <p:spPr/>
        <p:txBody>
          <a:bodyPr/>
          <a:lstStyle/>
          <a:p>
            <a:fld id="{1D38A6DC-AA67-6848-A4CF-2DD39810526A}" type="slidenum">
              <a:rPr lang="en-US" smtClean="0"/>
              <a:t>10</a:t>
            </a:fld>
            <a:endParaRPr lang="en-US"/>
          </a:p>
        </p:txBody>
      </p:sp>
    </p:spTree>
    <p:extLst>
      <p:ext uri="{BB962C8B-B14F-4D97-AF65-F5344CB8AC3E}">
        <p14:creationId xmlns:p14="http://schemas.microsoft.com/office/powerpoint/2010/main" val="171171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984-413F-1442-BF8B-9E315D751E70}" type="slidenum">
              <a:rPr lang="en-US" smtClean="0"/>
              <a:t>11</a:t>
            </a:fld>
            <a:endParaRPr lang="en-US"/>
          </a:p>
        </p:txBody>
      </p:sp>
    </p:spTree>
    <p:extLst>
      <p:ext uri="{BB962C8B-B14F-4D97-AF65-F5344CB8AC3E}">
        <p14:creationId xmlns:p14="http://schemas.microsoft.com/office/powerpoint/2010/main" val="24302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10/11/19</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948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407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10/11/19</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36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0"/>
            <a:ext cx="10972800" cy="4533900"/>
          </a:xfrm>
        </p:spPr>
        <p:txBody>
          <a:bodyPr/>
          <a:lstStyle/>
          <a:p>
            <a:pPr lvl="0"/>
            <a:endParaRPr lang="en-US" noProof="0"/>
          </a:p>
        </p:txBody>
      </p:sp>
      <p:sp>
        <p:nvSpPr>
          <p:cNvPr id="4" name="Rectangle 218"/>
          <p:cNvSpPr>
            <a:spLocks noGrp="1" noChangeArrowheads="1"/>
          </p:cNvSpPr>
          <p:nvPr>
            <p:ph type="sldNum" sz="quarter" idx="10"/>
          </p:nvPr>
        </p:nvSpPr>
        <p:spPr>
          <a:ln/>
        </p:spPr>
        <p:txBody>
          <a:bodyPr/>
          <a:lstStyle>
            <a:lvl1pPr>
              <a:defRPr/>
            </a:lvl1pPr>
          </a:lstStyle>
          <a:p>
            <a:fld id="{171CA073-315F-8C4A-B2C4-E2FDC262FD4F}" type="slidenum">
              <a:rPr lang="en-US"/>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56789388"/>
      </p:ext>
    </p:extLst>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10/11/19</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055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10/11/19</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018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8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23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730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315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10/11/19</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786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10/11/19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2105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10/11/19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45911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1" r:id="rId5"/>
    <p:sldLayoutId id="2147483705" r:id="rId6"/>
    <p:sldLayoutId id="2147483706" r:id="rId7"/>
    <p:sldLayoutId id="2147483707" r:id="rId8"/>
    <p:sldLayoutId id="2147483710" r:id="rId9"/>
    <p:sldLayoutId id="2147483708" r:id="rId10"/>
    <p:sldLayoutId id="2147483709" r:id="rId11"/>
    <p:sldLayoutId id="2147483714" r:id="rId12"/>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0.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tif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6.sv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sponlin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B695AA2-4B70-477F-AF90-536B720A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lur&#10;&#10;Description automatically generated">
            <a:extLst>
              <a:ext uri="{FF2B5EF4-FFF2-40B4-BE49-F238E27FC236}">
                <a16:creationId xmlns:a16="http://schemas.microsoft.com/office/drawing/2014/main" xmlns="" id="{0A79A739-D172-4C41-A7C8-986D4B733FF2}"/>
              </a:ext>
            </a:extLst>
          </p:cNvPr>
          <p:cNvPicPr>
            <a:picLocks noChangeAspect="1"/>
          </p:cNvPicPr>
          <p:nvPr/>
        </p:nvPicPr>
        <p:blipFill rotWithShape="1">
          <a:blip r:embed="rId2">
            <a:alphaModFix amt="40000"/>
          </a:blip>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FAF48ED5-B3E2-46C7-B966-B359304FB927}"/>
              </a:ext>
            </a:extLst>
          </p:cNvPr>
          <p:cNvSpPr>
            <a:spLocks noGrp="1"/>
          </p:cNvSpPr>
          <p:nvPr>
            <p:ph type="ctrTitle"/>
          </p:nvPr>
        </p:nvSpPr>
        <p:spPr>
          <a:xfrm>
            <a:off x="624714" y="1004933"/>
            <a:ext cx="10906501" cy="2063732"/>
          </a:xfrm>
        </p:spPr>
        <p:txBody>
          <a:bodyPr>
            <a:normAutofit/>
          </a:bodyPr>
          <a:lstStyle/>
          <a:p>
            <a:pPr algn="ctr"/>
            <a:r>
              <a:rPr lang="en-US" sz="5400" dirty="0">
                <a:solidFill>
                  <a:schemeClr val="tx1"/>
                </a:solidFill>
              </a:rPr>
              <a:t>Multicultural Consultation in the Schools</a:t>
            </a:r>
          </a:p>
        </p:txBody>
      </p:sp>
      <p:sp>
        <p:nvSpPr>
          <p:cNvPr id="3" name="Subtitle 2">
            <a:extLst>
              <a:ext uri="{FF2B5EF4-FFF2-40B4-BE49-F238E27FC236}">
                <a16:creationId xmlns:a16="http://schemas.microsoft.com/office/drawing/2014/main" xmlns="" id="{207F5A9C-B235-41D6-A68D-B57A1C064DAF}"/>
              </a:ext>
            </a:extLst>
          </p:cNvPr>
          <p:cNvSpPr>
            <a:spLocks noGrp="1"/>
          </p:cNvSpPr>
          <p:nvPr>
            <p:ph type="subTitle" idx="1"/>
          </p:nvPr>
        </p:nvSpPr>
        <p:spPr>
          <a:xfrm>
            <a:off x="624714" y="3429000"/>
            <a:ext cx="10225530" cy="1778431"/>
          </a:xfrm>
        </p:spPr>
        <p:txBody>
          <a:bodyPr anchor="ctr">
            <a:normAutofit/>
          </a:bodyPr>
          <a:lstStyle/>
          <a:p>
            <a:r>
              <a:rPr lang="en-US" sz="1800" dirty="0">
                <a:solidFill>
                  <a:schemeClr val="tx1"/>
                </a:solidFill>
              </a:rPr>
              <a:t>Felicia </a:t>
            </a:r>
            <a:r>
              <a:rPr lang="en-US" sz="1800" dirty="0" err="1">
                <a:solidFill>
                  <a:schemeClr val="tx1"/>
                </a:solidFill>
              </a:rPr>
              <a:t>castro-villarreal</a:t>
            </a:r>
            <a:r>
              <a:rPr lang="en-US" sz="1800" dirty="0">
                <a:solidFill>
                  <a:schemeClr val="tx1"/>
                </a:solidFill>
              </a:rPr>
              <a:t>, </a:t>
            </a:r>
            <a:r>
              <a:rPr lang="en-US" sz="1800" dirty="0" err="1">
                <a:solidFill>
                  <a:schemeClr val="tx1"/>
                </a:solidFill>
              </a:rPr>
              <a:t>Phd</a:t>
            </a:r>
            <a:endParaRPr lang="en-US" sz="1800" dirty="0">
              <a:solidFill>
                <a:schemeClr val="tx1"/>
              </a:solidFill>
            </a:endParaRPr>
          </a:p>
          <a:p>
            <a:r>
              <a:rPr lang="en-US" sz="1800" dirty="0">
                <a:solidFill>
                  <a:schemeClr val="tx1"/>
                </a:solidFill>
              </a:rPr>
              <a:t>Licensed Specialist in School Psychology</a:t>
            </a:r>
          </a:p>
          <a:p>
            <a:r>
              <a:rPr lang="en-US" sz="1800" dirty="0">
                <a:solidFill>
                  <a:schemeClr val="tx1"/>
                </a:solidFill>
              </a:rPr>
              <a:t>The University of Texas at San Antonio </a:t>
            </a:r>
          </a:p>
        </p:txBody>
      </p:sp>
    </p:spTree>
    <p:extLst>
      <p:ext uri="{BB962C8B-B14F-4D97-AF65-F5344CB8AC3E}">
        <p14:creationId xmlns:p14="http://schemas.microsoft.com/office/powerpoint/2010/main" val="36067696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47244"/>
          </a:xfrm>
        </p:spPr>
        <p:txBody>
          <a:bodyPr/>
          <a:lstStyle/>
          <a:p>
            <a:r>
              <a:rPr lang="en-US" dirty="0">
                <a:solidFill>
                  <a:schemeClr val="accent1">
                    <a:lumMod val="75000"/>
                  </a:schemeClr>
                </a:solidFill>
              </a:rPr>
              <a:t>Training in multicultural school psychology </a:t>
            </a:r>
          </a:p>
        </p:txBody>
      </p:sp>
      <p:sp>
        <p:nvSpPr>
          <p:cNvPr id="3" name="Content Placeholder 2"/>
          <p:cNvSpPr>
            <a:spLocks noGrp="1"/>
          </p:cNvSpPr>
          <p:nvPr>
            <p:ph idx="1"/>
          </p:nvPr>
        </p:nvSpPr>
        <p:spPr>
          <a:xfrm>
            <a:off x="466243" y="1854200"/>
            <a:ext cx="11259513" cy="4121150"/>
          </a:xfrm>
        </p:spPr>
        <p:txBody>
          <a:bodyPr>
            <a:normAutofit/>
          </a:bodyPr>
          <a:lstStyle/>
          <a:p>
            <a:r>
              <a:rPr lang="en-US" sz="2400" dirty="0"/>
              <a:t>Though we’ve been discussing culture, competency, responsive practice, and social justice for decades, we are still lacking in models and methods for training</a:t>
            </a:r>
          </a:p>
          <a:p>
            <a:pPr lvl="1"/>
            <a:r>
              <a:rPr lang="en-US" sz="2000" dirty="0"/>
              <a:t>School psychology graduate students report inadequate training in cultural diversity and social justice</a:t>
            </a:r>
          </a:p>
          <a:p>
            <a:pPr lvl="1"/>
            <a:r>
              <a:rPr lang="en-US" sz="2000" dirty="0"/>
              <a:t>Feel inadequately prepared</a:t>
            </a:r>
          </a:p>
          <a:p>
            <a:r>
              <a:rPr lang="en-US" sz="2400" dirty="0"/>
              <a:t>A major challenge is universal application of existing theoretical frameworks and research findings while ignoring integration of multicultural and cross cultural knowledge bases </a:t>
            </a:r>
          </a:p>
          <a:p>
            <a:r>
              <a:rPr lang="en-US" sz="2400" dirty="0"/>
              <a:t>Still not routinely infusing culture into practice</a:t>
            </a:r>
          </a:p>
        </p:txBody>
      </p:sp>
    </p:spTree>
    <p:extLst>
      <p:ext uri="{BB962C8B-B14F-4D97-AF65-F5344CB8AC3E}">
        <p14:creationId xmlns:p14="http://schemas.microsoft.com/office/powerpoint/2010/main" val="207351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D651B61-325E-4E73-8445-38B0DE8AA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B42E5253-D3AC-4AC2-B766-8B34F13C2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10AE8D57-436A-4073-9A75-15BB5949F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E2852671-8EB6-4EAF-8AF8-65CF3FD66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F7207B7B-5C57-458C-BE38-95D2CD765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7759222" y="1539002"/>
            <a:ext cx="4048290" cy="3779995"/>
          </a:xfrm>
        </p:spPr>
        <p:txBody>
          <a:bodyPr vert="horz" lIns="91440" tIns="45720" rIns="91440" bIns="45720" rtlCol="0" anchor="ctr">
            <a:normAutofit/>
          </a:bodyPr>
          <a:lstStyle/>
          <a:p>
            <a:pPr algn="ctr">
              <a:lnSpc>
                <a:spcPct val="90000"/>
              </a:lnSpc>
            </a:pPr>
            <a:r>
              <a:rPr lang="en-US" sz="3200" dirty="0">
                <a:solidFill>
                  <a:schemeClr val="tx1"/>
                </a:solidFill>
              </a:rPr>
              <a:t>Meeting the Needs of CLD students in the schools: </a:t>
            </a:r>
            <a:br>
              <a:rPr lang="en-US" sz="3200" dirty="0">
                <a:solidFill>
                  <a:schemeClr val="tx1"/>
                </a:solidFill>
              </a:rPr>
            </a:br>
            <a:r>
              <a:rPr lang="en-US" sz="3200" dirty="0">
                <a:solidFill>
                  <a:schemeClr val="tx1"/>
                </a:solidFill>
              </a:rPr>
              <a:t>The Need for Multiculturalism and CR practice</a:t>
            </a:r>
          </a:p>
        </p:txBody>
      </p:sp>
      <p:sp>
        <p:nvSpPr>
          <p:cNvPr id="21" name="Rectangle 20">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Imagen 3">
            <a:extLst>
              <a:ext uri="{FF2B5EF4-FFF2-40B4-BE49-F238E27FC236}">
                <a16:creationId xmlns:a16="http://schemas.microsoft.com/office/drawing/2014/main" xmlns="" id="{3EFE0C5E-B94E-CE4E-8C0F-BBFB6E8F25E1}"/>
              </a:ext>
            </a:extLst>
          </p:cNvPr>
          <p:cNvPicPr>
            <a:picLocks noChangeAspect="1"/>
          </p:cNvPicPr>
          <p:nvPr/>
        </p:nvPicPr>
        <p:blipFill>
          <a:blip r:embed="rId3"/>
          <a:stretch>
            <a:fillRect/>
          </a:stretch>
        </p:blipFill>
        <p:spPr>
          <a:xfrm>
            <a:off x="571532" y="270982"/>
            <a:ext cx="6237081" cy="6316033"/>
          </a:xfrm>
          <a:prstGeom prst="rect">
            <a:avLst/>
          </a:prstGeom>
        </p:spPr>
      </p:pic>
    </p:spTree>
    <p:extLst>
      <p:ext uri="{BB962C8B-B14F-4D97-AF65-F5344CB8AC3E}">
        <p14:creationId xmlns:p14="http://schemas.microsoft.com/office/powerpoint/2010/main" val="20814744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Multiculturalism and Cultural Competence</a:t>
            </a:r>
          </a:p>
        </p:txBody>
      </p:sp>
      <p:sp>
        <p:nvSpPr>
          <p:cNvPr id="3" name="Content Placeholder 2"/>
          <p:cNvSpPr>
            <a:spLocks noGrp="1"/>
          </p:cNvSpPr>
          <p:nvPr>
            <p:ph idx="1"/>
          </p:nvPr>
        </p:nvSpPr>
        <p:spPr/>
        <p:txBody>
          <a:bodyPr>
            <a:normAutofit/>
          </a:bodyPr>
          <a:lstStyle/>
          <a:p>
            <a:pPr marL="0" indent="0">
              <a:buNone/>
            </a:pPr>
            <a:r>
              <a:rPr lang="en-US" sz="2800" dirty="0"/>
              <a:t>As practiced in schools, </a:t>
            </a:r>
            <a:r>
              <a:rPr lang="en-US" sz="2800" dirty="0">
                <a:solidFill>
                  <a:schemeClr val="accent1">
                    <a:lumMod val="75000"/>
                  </a:schemeClr>
                </a:solidFill>
              </a:rPr>
              <a:t>multiculturalism</a:t>
            </a:r>
          </a:p>
          <a:p>
            <a:pPr marL="0" indent="0" algn="ctr">
              <a:buNone/>
            </a:pPr>
            <a:r>
              <a:rPr lang="en-US" sz="2800" dirty="0"/>
              <a:t>“is a process, an ideology, and a set of interventions in which school psychologists and other culturally competent professionals engage. It is a worldview that recognizes and values the uniqueness of diverse learners, cultural backgrounds, and identities.” </a:t>
            </a:r>
          </a:p>
          <a:p>
            <a:pPr marL="0" indent="0">
              <a:buNone/>
            </a:pPr>
            <a:r>
              <a:rPr lang="en-US" sz="2800" dirty="0"/>
              <a:t>(Carroll, 2009, p.2)</a:t>
            </a:r>
          </a:p>
        </p:txBody>
      </p:sp>
    </p:spTree>
    <p:extLst>
      <p:ext uri="{BB962C8B-B14F-4D97-AF65-F5344CB8AC3E}">
        <p14:creationId xmlns:p14="http://schemas.microsoft.com/office/powerpoint/2010/main" val="186160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Cultural Competence</a:t>
            </a:r>
          </a:p>
        </p:txBody>
      </p:sp>
      <p:sp>
        <p:nvSpPr>
          <p:cNvPr id="3" name="Content Placeholder 2"/>
          <p:cNvSpPr>
            <a:spLocks noGrp="1"/>
          </p:cNvSpPr>
          <p:nvPr>
            <p:ph idx="1"/>
          </p:nvPr>
        </p:nvSpPr>
        <p:spPr/>
        <p:txBody>
          <a:bodyPr>
            <a:normAutofit/>
          </a:bodyPr>
          <a:lstStyle/>
          <a:p>
            <a:pPr marL="0" indent="0" algn="ctr">
              <a:buNone/>
            </a:pPr>
            <a:r>
              <a:rPr lang="ja-JP" altLang="en-US" sz="2800" dirty="0"/>
              <a:t>“</a:t>
            </a:r>
            <a:r>
              <a:rPr lang="en-US" sz="2800" dirty="0"/>
              <a:t>To be culturally competent doesn't mean you are an authority in the values and beliefs of every culture. What it means is that you hold a deep respect for cultural differences and are eager to learn, and willing to accept, that there are many ways of viewing the world.</a:t>
            </a:r>
            <a:r>
              <a:rPr lang="ja-JP" altLang="en-US" sz="2800" dirty="0" smtClean="0"/>
              <a:t>”</a:t>
            </a:r>
            <a:endParaRPr lang="en-US" altLang="ja-JP" sz="2800" dirty="0" smtClean="0"/>
          </a:p>
          <a:p>
            <a:pPr marL="0" indent="0" algn="ctr">
              <a:buNone/>
            </a:pPr>
            <a:r>
              <a:rPr lang="en-US" sz="2400" dirty="0" err="1" smtClean="0"/>
              <a:t>Okokon</a:t>
            </a:r>
            <a:r>
              <a:rPr lang="en-US" sz="2400" dirty="0" smtClean="0"/>
              <a:t> O. </a:t>
            </a:r>
            <a:r>
              <a:rPr lang="en-US" sz="2400" dirty="0" err="1" smtClean="0"/>
              <a:t>Udo</a:t>
            </a:r>
            <a:endParaRPr lang="en-US" sz="2400" dirty="0"/>
          </a:p>
        </p:txBody>
      </p:sp>
    </p:spTree>
    <p:extLst>
      <p:ext uri="{BB962C8B-B14F-4D97-AF65-F5344CB8AC3E}">
        <p14:creationId xmlns:p14="http://schemas.microsoft.com/office/powerpoint/2010/main" val="293424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Cultural Responsiveness </a:t>
            </a:r>
          </a:p>
        </p:txBody>
      </p:sp>
      <p:sp>
        <p:nvSpPr>
          <p:cNvPr id="3" name="Content Placeholder 2"/>
          <p:cNvSpPr>
            <a:spLocks noGrp="1"/>
          </p:cNvSpPr>
          <p:nvPr>
            <p:ph idx="1"/>
          </p:nvPr>
        </p:nvSpPr>
        <p:spPr>
          <a:xfrm>
            <a:off x="821635" y="2490135"/>
            <a:ext cx="10522227" cy="3851030"/>
          </a:xfrm>
        </p:spPr>
        <p:txBody>
          <a:bodyPr>
            <a:normAutofit fontScale="92500" lnSpcReduction="10000"/>
          </a:bodyPr>
          <a:lstStyle/>
          <a:p>
            <a:r>
              <a:rPr lang="en-US" sz="2400" dirty="0"/>
              <a:t>Cultural competence and responsive are used interchangeably but more currently transformative practice is referred to as responsive practice and reflects the notion that cc is never fully achieved, there is no endpoint, and we are always on a journey towards improved responsiveness.</a:t>
            </a:r>
          </a:p>
          <a:p>
            <a:pPr algn="ctr">
              <a:buFont typeface="Arial" panose="020B0604020202020204" pitchFamily="34" charset="0"/>
              <a:buNone/>
            </a:pPr>
            <a:r>
              <a:rPr lang="en-US" sz="2400" dirty="0">
                <a:solidFill>
                  <a:schemeClr val="bg1">
                    <a:lumMod val="50000"/>
                  </a:schemeClr>
                </a:solidFill>
              </a:rPr>
              <a:t>“Taken together, these elements require educators not only to understand core psychological and social attributes of the cultural heritage of their students, but also to actively make and sustain real connections between children’s lived experiences in the various contexts of their lives. Innovative facilitators/consultants will need to be culturally responsive themselves as they work to create a fit between innovation and the organizational and psychological context of a school.”</a:t>
            </a:r>
          </a:p>
          <a:p>
            <a:pPr>
              <a:buFont typeface="Arial" panose="020B0604020202020204" pitchFamily="34" charset="0"/>
              <a:buNone/>
            </a:pPr>
            <a:r>
              <a:rPr lang="en-US" sz="2400" dirty="0"/>
              <a:t>(</a:t>
            </a:r>
            <a:r>
              <a:rPr lang="en-US" sz="2400" dirty="0" err="1"/>
              <a:t>Knotek</a:t>
            </a:r>
            <a:r>
              <a:rPr lang="en-US" sz="2400" dirty="0"/>
              <a:t>, 2012)</a:t>
            </a:r>
          </a:p>
        </p:txBody>
      </p:sp>
    </p:spTree>
    <p:extLst>
      <p:ext uri="{BB962C8B-B14F-4D97-AF65-F5344CB8AC3E}">
        <p14:creationId xmlns:p14="http://schemas.microsoft.com/office/powerpoint/2010/main" val="12398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2471" y="622300"/>
            <a:ext cx="10843684" cy="673100"/>
          </a:xfrm>
        </p:spPr>
        <p:txBody>
          <a:bodyPr>
            <a:normAutofit/>
          </a:bodyPr>
          <a:lstStyle/>
          <a:p>
            <a:r>
              <a:rPr lang="en-US" dirty="0"/>
              <a:t>Action steps for school psychologists </a:t>
            </a:r>
          </a:p>
        </p:txBody>
      </p:sp>
      <p:sp>
        <p:nvSpPr>
          <p:cNvPr id="4" name="TextBox 3"/>
          <p:cNvSpPr txBox="1"/>
          <p:nvPr/>
        </p:nvSpPr>
        <p:spPr>
          <a:xfrm>
            <a:off x="6945407" y="6451598"/>
            <a:ext cx="5138105" cy="338554"/>
          </a:xfrm>
          <a:prstGeom prst="rect">
            <a:avLst/>
          </a:prstGeom>
          <a:noFill/>
        </p:spPr>
        <p:txBody>
          <a:bodyPr wrap="square" rtlCol="0">
            <a:spAutoFit/>
          </a:bodyPr>
          <a:lstStyle/>
          <a:p>
            <a:pPr algn="r"/>
            <a:r>
              <a:rPr lang="en-US" sz="1600" dirty="0"/>
              <a:t>(Sullivan et. al, 2017)</a:t>
            </a:r>
          </a:p>
        </p:txBody>
      </p:sp>
      <p:graphicFrame>
        <p:nvGraphicFramePr>
          <p:cNvPr id="6" name="Marcador de contenido 3">
            <a:extLst>
              <a:ext uri="{FF2B5EF4-FFF2-40B4-BE49-F238E27FC236}">
                <a16:creationId xmlns:a16="http://schemas.microsoft.com/office/drawing/2014/main" xmlns="" id="{A29E17B0-D3A0-E64C-88FE-31B950008207}"/>
              </a:ext>
            </a:extLst>
          </p:cNvPr>
          <p:cNvGraphicFramePr>
            <a:graphicFrameLocks/>
          </p:cNvGraphicFramePr>
          <p:nvPr>
            <p:extLst>
              <p:ext uri="{D42A27DB-BD31-4B8C-83A1-F6EECF244321}">
                <p14:modId xmlns:p14="http://schemas.microsoft.com/office/powerpoint/2010/main" val="3354509838"/>
              </p:ext>
            </p:extLst>
          </p:nvPr>
        </p:nvGraphicFramePr>
        <p:xfrm>
          <a:off x="581025" y="1422400"/>
          <a:ext cx="11029950" cy="500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08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835671" y="2567790"/>
            <a:ext cx="3031852" cy="1722419"/>
          </a:xfrm>
        </p:spPr>
        <p:txBody>
          <a:bodyPr anchor="ctr">
            <a:normAutofit fontScale="90000"/>
          </a:bodyPr>
          <a:lstStyle/>
          <a:p>
            <a:pPr algn="ctr" eaLnBrk="1" hangingPunct="1"/>
            <a:r>
              <a:rPr lang="en-US" dirty="0"/>
              <a:t>Multicultural </a:t>
            </a:r>
            <a:r>
              <a:rPr lang="es-ES" dirty="0"/>
              <a:t>“</a:t>
            </a:r>
            <a:r>
              <a:rPr lang="en-US" dirty="0"/>
              <a:t>Flashpoints</a:t>
            </a:r>
            <a:r>
              <a:rPr lang="es-ES" dirty="0"/>
              <a:t>”</a:t>
            </a:r>
            <a:r>
              <a:rPr lang="en-US" dirty="0"/>
              <a:t> Toward Cultural Competence &amp; Responsive Practice</a:t>
            </a:r>
          </a:p>
        </p:txBody>
      </p:sp>
      <p:grpSp>
        <p:nvGrpSpPr>
          <p:cNvPr id="2050" name="Diagram 8"/>
          <p:cNvGrpSpPr>
            <a:grpSpLocks/>
          </p:cNvGrpSpPr>
          <p:nvPr/>
        </p:nvGrpSpPr>
        <p:grpSpPr bwMode="auto">
          <a:xfrm>
            <a:off x="3060700" y="1162050"/>
            <a:ext cx="10261600" cy="4533900"/>
            <a:chOff x="288" y="732"/>
            <a:chExt cx="5184" cy="2856"/>
          </a:xfrm>
        </p:grpSpPr>
        <p:sp>
          <p:nvSpPr>
            <p:cNvPr id="2051" name="AutoShape 7"/>
            <p:cNvSpPr>
              <a:spLocks noChangeAspect="1" noChangeArrowheads="1" noTextEdit="1"/>
            </p:cNvSpPr>
            <p:nvPr/>
          </p:nvSpPr>
          <p:spPr bwMode="auto">
            <a:xfrm>
              <a:off x="288" y="732"/>
              <a:ext cx="5184" cy="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2" name="_s2052"/>
            <p:cNvSpPr>
              <a:spLocks noChangeArrowheads="1" noTextEdit="1"/>
            </p:cNvSpPr>
            <p:nvPr/>
          </p:nvSpPr>
          <p:spPr bwMode="auto">
            <a:xfrm>
              <a:off x="2048" y="936"/>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endParaRPr lang="en-US" dirty="0"/>
            </a:p>
          </p:txBody>
        </p:sp>
        <p:sp>
          <p:nvSpPr>
            <p:cNvPr id="2053" name="_s2053"/>
            <p:cNvSpPr>
              <a:spLocks noChangeArrowheads="1" noTextEdit="1"/>
            </p:cNvSpPr>
            <p:nvPr/>
          </p:nvSpPr>
          <p:spPr bwMode="auto">
            <a:xfrm rot="5400000">
              <a:off x="2440" y="1328"/>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endParaRPr lang="en-US"/>
            </a:p>
          </p:txBody>
        </p:sp>
        <p:sp>
          <p:nvSpPr>
            <p:cNvPr id="2054" name="_s2054"/>
            <p:cNvSpPr>
              <a:spLocks noChangeArrowheads="1" noTextEdit="1"/>
            </p:cNvSpPr>
            <p:nvPr/>
          </p:nvSpPr>
          <p:spPr bwMode="auto">
            <a:xfrm rot="10800000">
              <a:off x="2048" y="1720"/>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endParaRPr lang="en-US"/>
            </a:p>
          </p:txBody>
        </p:sp>
        <p:sp>
          <p:nvSpPr>
            <p:cNvPr id="2055" name="_s2055"/>
            <p:cNvSpPr>
              <a:spLocks noChangeArrowheads="1" noTextEdit="1"/>
            </p:cNvSpPr>
            <p:nvPr/>
          </p:nvSpPr>
          <p:spPr bwMode="auto">
            <a:xfrm rot="16200000">
              <a:off x="1656" y="1328"/>
              <a:ext cx="1665" cy="166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endParaRPr lang="en-US"/>
            </a:p>
          </p:txBody>
        </p:sp>
        <p:sp>
          <p:nvSpPr>
            <p:cNvPr id="2056" name="_s2056"/>
            <p:cNvSpPr>
              <a:spLocks noChangeArrowheads="1"/>
            </p:cNvSpPr>
            <p:nvPr/>
          </p:nvSpPr>
          <p:spPr bwMode="auto">
            <a:xfrm>
              <a:off x="3324" y="1089"/>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a:t>Awareness</a:t>
              </a:r>
              <a:endParaRPr lang="en-US" sz="2800" b="1" dirty="0">
                <a:latin typeface="Times New Roman" charset="0"/>
              </a:endParaRPr>
            </a:p>
          </p:txBody>
        </p:sp>
        <p:sp>
          <p:nvSpPr>
            <p:cNvPr id="2057" name="_s2057"/>
            <p:cNvSpPr>
              <a:spLocks noChangeArrowheads="1"/>
            </p:cNvSpPr>
            <p:nvPr/>
          </p:nvSpPr>
          <p:spPr bwMode="auto">
            <a:xfrm>
              <a:off x="1811" y="2605"/>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a:t>Advocacy</a:t>
              </a:r>
            </a:p>
          </p:txBody>
        </p:sp>
        <p:sp>
          <p:nvSpPr>
            <p:cNvPr id="2058" name="_s2058"/>
            <p:cNvSpPr>
              <a:spLocks noChangeArrowheads="1"/>
            </p:cNvSpPr>
            <p:nvPr/>
          </p:nvSpPr>
          <p:spPr bwMode="auto">
            <a:xfrm>
              <a:off x="1809" y="1091"/>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a:t>Action</a:t>
              </a:r>
              <a:endParaRPr lang="en-US" sz="2000" b="1" dirty="0">
                <a:latin typeface="Times New Roman" charset="0"/>
              </a:endParaRPr>
            </a:p>
          </p:txBody>
        </p:sp>
        <p:sp>
          <p:nvSpPr>
            <p:cNvPr id="2059" name="_s2059"/>
            <p:cNvSpPr>
              <a:spLocks noChangeArrowheads="1"/>
            </p:cNvSpPr>
            <p:nvPr/>
          </p:nvSpPr>
          <p:spPr bwMode="auto">
            <a:xfrm>
              <a:off x="3325" y="2603"/>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dirty="0"/>
                <a:t>Acknowledgment &amp; </a:t>
              </a:r>
            </a:p>
            <a:p>
              <a:pPr algn="ctr"/>
              <a:r>
                <a:rPr lang="en-US" dirty="0"/>
                <a:t>Knowledge</a:t>
              </a:r>
            </a:p>
          </p:txBody>
        </p:sp>
      </p:grpSp>
      <p:sp>
        <p:nvSpPr>
          <p:cNvPr id="2061" name="Text Box 18"/>
          <p:cNvSpPr txBox="1">
            <a:spLocks noChangeArrowheads="1"/>
          </p:cNvSpPr>
          <p:nvPr/>
        </p:nvSpPr>
        <p:spPr bwMode="auto">
          <a:xfrm>
            <a:off x="5283200" y="6535739"/>
            <a:ext cx="690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buFont typeface="Wingdings" charset="0"/>
              <a:defRPr sz="2000">
                <a:solidFill>
                  <a:schemeClr val="tx1"/>
                </a:solidFill>
                <a:latin typeface="Arial" charset="0"/>
                <a:ea typeface="Arial" charset="0"/>
                <a:cs typeface="Arial" charset="0"/>
              </a:defRPr>
            </a:lvl6pPr>
            <a:lvl7pPr eaLnBrk="0" hangingPunct="0">
              <a:buFont typeface="Wingdings" charset="0"/>
              <a:defRPr sz="2000">
                <a:solidFill>
                  <a:schemeClr val="tx1"/>
                </a:solidFill>
                <a:latin typeface="Arial" charset="0"/>
                <a:ea typeface="Arial" charset="0"/>
                <a:cs typeface="Arial" charset="0"/>
              </a:defRPr>
            </a:lvl7pPr>
            <a:lvl8pPr eaLnBrk="0" hangingPunct="0">
              <a:buFont typeface="Wingdings" charset="0"/>
              <a:defRPr sz="2000">
                <a:solidFill>
                  <a:schemeClr val="tx1"/>
                </a:solidFill>
                <a:latin typeface="Arial" charset="0"/>
                <a:ea typeface="Arial" charset="0"/>
                <a:cs typeface="Arial" charset="0"/>
              </a:defRPr>
            </a:lvl8pPr>
            <a:lvl9pPr eaLnBrk="0" hangingPunct="0">
              <a:buFont typeface="Wingdings" charset="0"/>
              <a:defRPr sz="2000">
                <a:solidFill>
                  <a:schemeClr val="tx1"/>
                </a:solidFill>
                <a:latin typeface="Arial" charset="0"/>
                <a:ea typeface="Arial" charset="0"/>
                <a:cs typeface="Arial" charset="0"/>
              </a:defRPr>
            </a:lvl9pPr>
          </a:lstStyle>
          <a:p>
            <a:pPr algn="r"/>
            <a:r>
              <a:rPr lang="en-US" sz="1400" dirty="0">
                <a:latin typeface="+mn-lt"/>
              </a:rPr>
              <a:t>Adapted from Carroll (2009) in J. Jones, The Psychology of Multiculturalism in the Schools.</a:t>
            </a:r>
          </a:p>
        </p:txBody>
      </p:sp>
    </p:spTree>
    <p:extLst>
      <p:ext uri="{BB962C8B-B14F-4D97-AF65-F5344CB8AC3E}">
        <p14:creationId xmlns:p14="http://schemas.microsoft.com/office/powerpoint/2010/main" val="361599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D1F1056-9A78-4FBC-9404-54512B6B5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p:cNvSpPr>
            <a:spLocks noGrp="1"/>
          </p:cNvSpPr>
          <p:nvPr>
            <p:ph type="title"/>
          </p:nvPr>
        </p:nvSpPr>
        <p:spPr>
          <a:xfrm>
            <a:off x="581192" y="702156"/>
            <a:ext cx="11029616" cy="1188720"/>
          </a:xfrm>
        </p:spPr>
        <p:txBody>
          <a:bodyPr>
            <a:normAutofit/>
          </a:bodyPr>
          <a:lstStyle/>
          <a:p>
            <a:r>
              <a:rPr lang="en-US" sz="3600" dirty="0">
                <a:solidFill>
                  <a:schemeClr val="accent1"/>
                </a:solidFill>
              </a:rPr>
              <a:t>Step1: Know thyself</a:t>
            </a:r>
          </a:p>
        </p:txBody>
      </p:sp>
      <p:sp>
        <p:nvSpPr>
          <p:cNvPr id="10" name="Rectangle 9">
            <a:extLst>
              <a:ext uri="{FF2B5EF4-FFF2-40B4-BE49-F238E27FC236}">
                <a16:creationId xmlns:a16="http://schemas.microsoft.com/office/drawing/2014/main" xmlns="" id="{9659E4B7-86DE-4B00-A707-DD85CE5DB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340864"/>
            <a:ext cx="11029615" cy="3634486"/>
          </a:xfrm>
        </p:spPr>
        <p:txBody>
          <a:bodyPr>
            <a:normAutofit/>
          </a:bodyPr>
          <a:lstStyle/>
          <a:p>
            <a:pPr marL="0" indent="0" algn="ctr">
              <a:buNone/>
            </a:pPr>
            <a:r>
              <a:rPr lang="en-US" sz="2800" dirty="0"/>
              <a:t>“He who </a:t>
            </a:r>
            <a:r>
              <a:rPr lang="en-US" sz="2800" b="1" dirty="0"/>
              <a:t>knows</a:t>
            </a:r>
            <a:r>
              <a:rPr lang="en-US" sz="2800" dirty="0"/>
              <a:t> others is wise; he who </a:t>
            </a:r>
            <a:r>
              <a:rPr lang="en-US" sz="2800" b="1" dirty="0"/>
              <a:t>knows</a:t>
            </a:r>
            <a:r>
              <a:rPr lang="en-US" sz="2800" dirty="0"/>
              <a:t> himself is enlightened.” “The first thing you have to </a:t>
            </a:r>
            <a:r>
              <a:rPr lang="en-US" sz="2800" b="1" dirty="0"/>
              <a:t>know</a:t>
            </a:r>
            <a:r>
              <a:rPr lang="en-US" sz="2800" dirty="0"/>
              <a:t> is </a:t>
            </a:r>
            <a:r>
              <a:rPr lang="en-US" sz="2800" b="1" dirty="0"/>
              <a:t>yourself</a:t>
            </a:r>
            <a:r>
              <a:rPr lang="en-US" sz="2800" dirty="0"/>
              <a:t>. A man who </a:t>
            </a:r>
            <a:r>
              <a:rPr lang="en-US" sz="2800" b="1" dirty="0"/>
              <a:t>knows</a:t>
            </a:r>
            <a:r>
              <a:rPr lang="en-US" sz="2800" dirty="0"/>
              <a:t> himself can step outside himself and watch his own reactions like an observer.” “Your own Self-Realization is the greatest service you can render the world.”</a:t>
            </a:r>
            <a:endParaRPr lang="en-US" sz="2800" i="1" dirty="0">
              <a:latin typeface="Times New Roman" charset="0"/>
              <a:cs typeface="Arial" charset="0"/>
            </a:endParaRPr>
          </a:p>
          <a:p>
            <a:pPr marL="0" indent="0">
              <a:buNone/>
            </a:pPr>
            <a:r>
              <a:rPr lang="en-US" sz="2800" i="1" dirty="0">
                <a:latin typeface="Times New Roman" charset="0"/>
                <a:cs typeface="Arial" charset="0"/>
              </a:rPr>
              <a:t>-</a:t>
            </a:r>
            <a:r>
              <a:rPr lang="en-US" sz="2400" dirty="0"/>
              <a:t> Plato</a:t>
            </a:r>
            <a:endParaRPr lang="en-US" sz="2800" dirty="0"/>
          </a:p>
        </p:txBody>
      </p:sp>
    </p:spTree>
    <p:extLst>
      <p:ext uri="{BB962C8B-B14F-4D97-AF65-F5344CB8AC3E}">
        <p14:creationId xmlns:p14="http://schemas.microsoft.com/office/powerpoint/2010/main" val="232590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581192" y="702156"/>
            <a:ext cx="11029616" cy="1188720"/>
          </a:xfrm>
        </p:spPr>
        <p:txBody>
          <a:bodyPr anchor="t">
            <a:normAutofit/>
          </a:bodyPr>
          <a:lstStyle/>
          <a:p>
            <a:pPr eaLnBrk="1" hangingPunct="1"/>
            <a:r>
              <a:rPr lang="en-US" dirty="0">
                <a:solidFill>
                  <a:schemeClr val="tx1">
                    <a:lumMod val="85000"/>
                    <a:lumOff val="15000"/>
                  </a:schemeClr>
                </a:solidFill>
              </a:rPr>
              <a:t>We All Belong To Cultural Groups</a:t>
            </a:r>
          </a:p>
        </p:txBody>
      </p:sp>
      <p:graphicFrame>
        <p:nvGraphicFramePr>
          <p:cNvPr id="10" name="Diagram 1">
            <a:extLst>
              <a:ext uri="{FF2B5EF4-FFF2-40B4-BE49-F238E27FC236}">
                <a16:creationId xmlns:a16="http://schemas.microsoft.com/office/drawing/2014/main" xmlns="" id="{98DBE0DE-1D92-5242-8524-4666DEF4FDDC}"/>
              </a:ext>
            </a:extLst>
          </p:cNvPr>
          <p:cNvGraphicFramePr>
            <a:graphicFrameLocks noGrp="1"/>
          </p:cNvGraphicFramePr>
          <p:nvPr>
            <p:ph idx="1"/>
            <p:extLst>
              <p:ext uri="{D42A27DB-BD31-4B8C-83A1-F6EECF244321}">
                <p14:modId xmlns:p14="http://schemas.microsoft.com/office/powerpoint/2010/main" val="2975751510"/>
              </p:ext>
            </p:extLst>
          </p:nvPr>
        </p:nvGraphicFramePr>
        <p:xfrm>
          <a:off x="581025" y="1346201"/>
          <a:ext cx="11029950" cy="4809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677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500" y="571500"/>
            <a:ext cx="11328400" cy="1981170"/>
          </a:xfrm>
        </p:spPr>
        <p:txBody>
          <a:bodyPr anchor="ctr">
            <a:noAutofit/>
          </a:bodyPr>
          <a:lstStyle/>
          <a:p>
            <a:pPr algn="ctr"/>
            <a:r>
              <a:rPr lang="en-US" sz="3400" dirty="0"/>
              <a:t>Pair &amp; Share: </a:t>
            </a:r>
            <a:r>
              <a:rPr lang="en-US" sz="3400" cap="none" dirty="0"/>
              <a:t>Use the ADDRESSING framework as one way to look inward and better understand those you work with</a:t>
            </a:r>
            <a:endParaRPr lang="en-US" sz="3400" dirty="0"/>
          </a:p>
        </p:txBody>
      </p:sp>
      <p:sp>
        <p:nvSpPr>
          <p:cNvPr id="5" name="Text Placeholder 4"/>
          <p:cNvSpPr>
            <a:spLocks noGrp="1"/>
          </p:cNvSpPr>
          <p:nvPr>
            <p:ph type="body" idx="1"/>
          </p:nvPr>
        </p:nvSpPr>
        <p:spPr>
          <a:xfrm>
            <a:off x="593892" y="5385352"/>
            <a:ext cx="11029615" cy="798573"/>
          </a:xfrm>
        </p:spPr>
        <p:txBody>
          <a:bodyPr>
            <a:normAutofit fontScale="92500"/>
          </a:bodyPr>
          <a:lstStyle/>
          <a:p>
            <a:r>
              <a:rPr lang="en-US" sz="2400" cap="none" dirty="0">
                <a:solidFill>
                  <a:schemeClr val="accent1">
                    <a:lumMod val="40000"/>
                    <a:lumOff val="60000"/>
                  </a:schemeClr>
                </a:solidFill>
              </a:rPr>
              <a:t>ADDRESSING</a:t>
            </a:r>
            <a:r>
              <a:rPr lang="en-US" sz="2400" cap="none" dirty="0">
                <a:solidFill>
                  <a:schemeClr val="bg1"/>
                </a:solidFill>
              </a:rPr>
              <a:t> framework:  </a:t>
            </a:r>
            <a:r>
              <a:rPr lang="en-US" sz="2400" cap="none" dirty="0">
                <a:solidFill>
                  <a:schemeClr val="accent1">
                    <a:lumMod val="40000"/>
                    <a:lumOff val="60000"/>
                  </a:schemeClr>
                </a:solidFill>
              </a:rPr>
              <a:t>A</a:t>
            </a:r>
            <a:r>
              <a:rPr lang="en-US" sz="2400" cap="none" dirty="0">
                <a:solidFill>
                  <a:schemeClr val="bg1"/>
                </a:solidFill>
              </a:rPr>
              <a:t>ge, </a:t>
            </a:r>
            <a:r>
              <a:rPr lang="en-US" sz="2400" cap="none" dirty="0">
                <a:solidFill>
                  <a:schemeClr val="accent1">
                    <a:lumMod val="40000"/>
                    <a:lumOff val="60000"/>
                  </a:schemeClr>
                </a:solidFill>
              </a:rPr>
              <a:t>D</a:t>
            </a:r>
            <a:r>
              <a:rPr lang="en-US" sz="2400" cap="none" dirty="0">
                <a:solidFill>
                  <a:schemeClr val="bg1"/>
                </a:solidFill>
              </a:rPr>
              <a:t>evelopmental </a:t>
            </a:r>
            <a:r>
              <a:rPr lang="en-US" sz="2400" cap="none" dirty="0">
                <a:solidFill>
                  <a:schemeClr val="accent1">
                    <a:lumMod val="40000"/>
                    <a:lumOff val="60000"/>
                  </a:schemeClr>
                </a:solidFill>
              </a:rPr>
              <a:t>D</a:t>
            </a:r>
            <a:r>
              <a:rPr lang="en-US" sz="2400" cap="none" dirty="0">
                <a:solidFill>
                  <a:schemeClr val="bg1"/>
                </a:solidFill>
              </a:rPr>
              <a:t>isability,  </a:t>
            </a:r>
            <a:r>
              <a:rPr lang="en-US" sz="2400" cap="none" dirty="0">
                <a:solidFill>
                  <a:schemeClr val="accent1">
                    <a:lumMod val="40000"/>
                    <a:lumOff val="60000"/>
                  </a:schemeClr>
                </a:solidFill>
              </a:rPr>
              <a:t>A</a:t>
            </a:r>
            <a:r>
              <a:rPr lang="en-US" sz="2400" cap="none" dirty="0">
                <a:solidFill>
                  <a:schemeClr val="bg1"/>
                </a:solidFill>
              </a:rPr>
              <a:t>cquired disability, </a:t>
            </a:r>
            <a:r>
              <a:rPr lang="en-US" sz="2400" cap="none" dirty="0">
                <a:solidFill>
                  <a:schemeClr val="accent1">
                    <a:lumMod val="40000"/>
                    <a:lumOff val="60000"/>
                  </a:schemeClr>
                </a:solidFill>
              </a:rPr>
              <a:t>R</a:t>
            </a:r>
            <a:r>
              <a:rPr lang="en-US" sz="2400" cap="none" dirty="0">
                <a:solidFill>
                  <a:schemeClr val="bg1"/>
                </a:solidFill>
              </a:rPr>
              <a:t>eligion, </a:t>
            </a:r>
            <a:r>
              <a:rPr lang="en-US" sz="2400" cap="none" dirty="0">
                <a:solidFill>
                  <a:schemeClr val="accent1">
                    <a:lumMod val="40000"/>
                    <a:lumOff val="60000"/>
                  </a:schemeClr>
                </a:solidFill>
              </a:rPr>
              <a:t>E</a:t>
            </a:r>
            <a:r>
              <a:rPr lang="en-US" sz="2400" cap="none" dirty="0">
                <a:solidFill>
                  <a:schemeClr val="bg1"/>
                </a:solidFill>
              </a:rPr>
              <a:t>thnicity, </a:t>
            </a:r>
            <a:r>
              <a:rPr lang="en-US" sz="2400" cap="none" dirty="0">
                <a:solidFill>
                  <a:schemeClr val="accent1">
                    <a:lumMod val="40000"/>
                    <a:lumOff val="60000"/>
                  </a:schemeClr>
                </a:solidFill>
              </a:rPr>
              <a:t>S</a:t>
            </a:r>
            <a:r>
              <a:rPr lang="en-US" sz="2400" cap="none" dirty="0">
                <a:solidFill>
                  <a:schemeClr val="bg1"/>
                </a:solidFill>
              </a:rPr>
              <a:t>ES, </a:t>
            </a:r>
            <a:r>
              <a:rPr lang="en-US" sz="2400" cap="none" dirty="0">
                <a:solidFill>
                  <a:schemeClr val="accent1">
                    <a:lumMod val="40000"/>
                    <a:lumOff val="60000"/>
                  </a:schemeClr>
                </a:solidFill>
              </a:rPr>
              <a:t>S</a:t>
            </a:r>
            <a:r>
              <a:rPr lang="en-US" sz="2400" cap="none" dirty="0">
                <a:solidFill>
                  <a:schemeClr val="bg1"/>
                </a:solidFill>
              </a:rPr>
              <a:t>exual orientation, </a:t>
            </a:r>
            <a:r>
              <a:rPr lang="en-US" sz="2400" cap="none" dirty="0">
                <a:solidFill>
                  <a:schemeClr val="accent1">
                    <a:lumMod val="40000"/>
                    <a:lumOff val="60000"/>
                  </a:schemeClr>
                </a:solidFill>
              </a:rPr>
              <a:t>I</a:t>
            </a:r>
            <a:r>
              <a:rPr lang="en-US" sz="2400" cap="none" dirty="0">
                <a:solidFill>
                  <a:schemeClr val="bg1"/>
                </a:solidFill>
              </a:rPr>
              <a:t>ndigenous heritage, </a:t>
            </a:r>
            <a:r>
              <a:rPr lang="en-US" sz="2400" cap="none" dirty="0">
                <a:solidFill>
                  <a:schemeClr val="accent1">
                    <a:lumMod val="40000"/>
                    <a:lumOff val="60000"/>
                  </a:schemeClr>
                </a:solidFill>
              </a:rPr>
              <a:t>N</a:t>
            </a:r>
            <a:r>
              <a:rPr lang="en-US" sz="2400" cap="none" dirty="0">
                <a:solidFill>
                  <a:schemeClr val="bg1"/>
                </a:solidFill>
              </a:rPr>
              <a:t>ational origin, </a:t>
            </a:r>
            <a:r>
              <a:rPr lang="en-US" sz="2400" cap="none" dirty="0">
                <a:solidFill>
                  <a:schemeClr val="accent1">
                    <a:lumMod val="40000"/>
                    <a:lumOff val="60000"/>
                  </a:schemeClr>
                </a:solidFill>
              </a:rPr>
              <a:t>G</a:t>
            </a:r>
            <a:r>
              <a:rPr lang="en-US" sz="2400" cap="none" dirty="0">
                <a:solidFill>
                  <a:schemeClr val="bg1"/>
                </a:solidFill>
              </a:rPr>
              <a:t>ender (Hays, 2001)</a:t>
            </a:r>
          </a:p>
        </p:txBody>
      </p:sp>
      <p:pic>
        <p:nvPicPr>
          <p:cNvPr id="6" name="Picture 4" descr="Image result for pair and shar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411"/>
          <a:stretch/>
        </p:blipFill>
        <p:spPr bwMode="auto">
          <a:xfrm>
            <a:off x="3938891" y="2230440"/>
            <a:ext cx="4180859" cy="269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3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1148" y="1037967"/>
            <a:ext cx="3054091" cy="4709131"/>
          </a:xfrm>
        </p:spPr>
        <p:txBody>
          <a:bodyPr anchor="ctr">
            <a:normAutofit/>
          </a:bodyPr>
          <a:lstStyle/>
          <a:p>
            <a:r>
              <a:rPr lang="en-US" sz="3200" dirty="0">
                <a:solidFill>
                  <a:srgbClr val="FFFEFF"/>
                </a:solidFill>
              </a:rPr>
              <a:t>Session Objectives</a:t>
            </a:r>
          </a:p>
        </p:txBody>
      </p:sp>
      <p:sp>
        <p:nvSpPr>
          <p:cNvPr id="3" name="Content Placeholder 2"/>
          <p:cNvSpPr>
            <a:spLocks noGrp="1"/>
          </p:cNvSpPr>
          <p:nvPr>
            <p:ph idx="1"/>
          </p:nvPr>
        </p:nvSpPr>
        <p:spPr>
          <a:xfrm>
            <a:off x="4241830" y="1037968"/>
            <a:ext cx="7503635" cy="4820832"/>
          </a:xfrm>
        </p:spPr>
        <p:txBody>
          <a:bodyPr>
            <a:normAutofit/>
          </a:bodyPr>
          <a:lstStyle/>
          <a:p>
            <a:r>
              <a:rPr lang="en-US" sz="2400" dirty="0"/>
              <a:t>Attendees will</a:t>
            </a:r>
          </a:p>
          <a:p>
            <a:pPr lvl="1">
              <a:buFont typeface="Courier New" panose="02070309020205020404" pitchFamily="49" charset="0"/>
              <a:buChar char="o"/>
            </a:pPr>
            <a:r>
              <a:rPr lang="en-US" sz="2300" dirty="0"/>
              <a:t>Define Culture</a:t>
            </a:r>
          </a:p>
          <a:p>
            <a:pPr lvl="1">
              <a:buFont typeface="Courier New" panose="02070309020205020404" pitchFamily="49" charset="0"/>
              <a:buChar char="o"/>
            </a:pPr>
            <a:r>
              <a:rPr lang="en-US" sz="2300" dirty="0"/>
              <a:t>Explore the Context for Consultation in the Schools</a:t>
            </a:r>
          </a:p>
          <a:p>
            <a:pPr lvl="1">
              <a:buFont typeface="Courier New" panose="02070309020205020404" pitchFamily="49" charset="0"/>
              <a:buChar char="o"/>
            </a:pPr>
            <a:r>
              <a:rPr lang="en-US" sz="2300" dirty="0"/>
              <a:t>Understand the Need and Rationale for Multicultural Consultation </a:t>
            </a:r>
          </a:p>
          <a:p>
            <a:pPr lvl="1">
              <a:buFont typeface="Courier New" panose="02070309020205020404" pitchFamily="49" charset="0"/>
              <a:buChar char="o"/>
            </a:pPr>
            <a:r>
              <a:rPr lang="en-US" sz="2300" dirty="0"/>
              <a:t>Explore Cultural </a:t>
            </a:r>
            <a:r>
              <a:rPr lang="en-US" sz="2300" dirty="0" smtClean="0"/>
              <a:t>Competency </a:t>
            </a:r>
            <a:r>
              <a:rPr lang="en-US" sz="2300" dirty="0"/>
              <a:t>and Multiculturalism</a:t>
            </a:r>
          </a:p>
          <a:p>
            <a:pPr lvl="1">
              <a:buFont typeface="Courier New" panose="02070309020205020404" pitchFamily="49" charset="0"/>
              <a:buChar char="o"/>
            </a:pPr>
            <a:r>
              <a:rPr lang="en-US" sz="2300" dirty="0"/>
              <a:t>Learn </a:t>
            </a:r>
            <a:r>
              <a:rPr lang="en-US" sz="2300" dirty="0" smtClean="0"/>
              <a:t>about MC </a:t>
            </a:r>
            <a:r>
              <a:rPr lang="en-US" sz="2300" dirty="0"/>
              <a:t>Consultation Frameworks for practice</a:t>
            </a:r>
          </a:p>
          <a:p>
            <a:pPr lvl="1">
              <a:buFont typeface="Courier New" panose="02070309020205020404" pitchFamily="49" charset="0"/>
              <a:buChar char="o"/>
            </a:pPr>
            <a:r>
              <a:rPr lang="en-US" sz="2300" dirty="0"/>
              <a:t>Explore applications of MC Consultation in the Schools</a:t>
            </a:r>
          </a:p>
        </p:txBody>
      </p:sp>
    </p:spTree>
    <p:extLst>
      <p:ext uri="{BB962C8B-B14F-4D97-AF65-F5344CB8AC3E}">
        <p14:creationId xmlns:p14="http://schemas.microsoft.com/office/powerpoint/2010/main" val="263467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34" name="Rectangle 2"/>
          <p:cNvSpPr>
            <a:spLocks noGrp="1" noChangeArrowheads="1"/>
          </p:cNvSpPr>
          <p:nvPr>
            <p:ph type="title"/>
          </p:nvPr>
        </p:nvSpPr>
        <p:spPr>
          <a:xfrm>
            <a:off x="746228" y="1037967"/>
            <a:ext cx="3054091" cy="4709131"/>
          </a:xfrm>
        </p:spPr>
        <p:txBody>
          <a:bodyPr anchor="ctr">
            <a:normAutofit/>
          </a:bodyPr>
          <a:lstStyle/>
          <a:p>
            <a:pPr algn="ctr"/>
            <a:r>
              <a:rPr lang="en-US" dirty="0">
                <a:solidFill>
                  <a:schemeClr val="bg1">
                    <a:lumMod val="75000"/>
                    <a:lumOff val="25000"/>
                  </a:schemeClr>
                </a:solidFill>
              </a:rPr>
              <a:t>The Students and Families We Work With Also Belong To Cultural Groups</a:t>
            </a:r>
          </a:p>
        </p:txBody>
      </p:sp>
      <p:sp>
        <p:nvSpPr>
          <p:cNvPr id="76" name="Rectangle 75">
            <a:extLst>
              <a:ext uri="{FF2B5EF4-FFF2-40B4-BE49-F238E27FC236}">
                <a16:creationId xmlns:a16="http://schemas.microsoft.com/office/drawing/2014/main" xmlns=""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xmlns=""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6437" name="Rectangle 3">
            <a:extLst>
              <a:ext uri="{FF2B5EF4-FFF2-40B4-BE49-F238E27FC236}">
                <a16:creationId xmlns:a16="http://schemas.microsoft.com/office/drawing/2014/main" xmlns="" id="{EFBE1153-DD06-4718-8A6F-A8D69734AE03}"/>
              </a:ext>
            </a:extLst>
          </p:cNvPr>
          <p:cNvGraphicFramePr>
            <a:graphicFrameLocks noGrp="1"/>
          </p:cNvGraphicFramePr>
          <p:nvPr>
            <p:ph idx="1"/>
            <p:extLst>
              <p:ext uri="{D42A27DB-BD31-4B8C-83A1-F6EECF244321}">
                <p14:modId xmlns:p14="http://schemas.microsoft.com/office/powerpoint/2010/main" val="4210366558"/>
              </p:ext>
            </p:extLst>
          </p:nvPr>
        </p:nvGraphicFramePr>
        <p:xfrm>
          <a:off x="4546547" y="1691668"/>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xmlns="" id="{90609BE7-9D4A-9D49-B836-BEBEE8CDBA11}"/>
              </a:ext>
            </a:extLst>
          </p:cNvPr>
          <p:cNvSpPr/>
          <p:nvPr/>
        </p:nvSpPr>
        <p:spPr>
          <a:xfrm>
            <a:off x="4546547" y="911300"/>
            <a:ext cx="7317087" cy="646331"/>
          </a:xfrm>
          <a:prstGeom prst="rect">
            <a:avLst/>
          </a:prstGeom>
        </p:spPr>
        <p:txBody>
          <a:bodyPr wrap="square">
            <a:spAutoFit/>
          </a:bodyPr>
          <a:lstStyle/>
          <a:p>
            <a:r>
              <a:rPr lang="en-US" dirty="0">
                <a:latin typeface="Lucida Handwriting" charset="0"/>
                <a:cs typeface="Arial" charset="0"/>
              </a:rPr>
              <a:t>Consider all of the cultural groups your students might belong to…</a:t>
            </a:r>
            <a:endParaRPr lang="es-MX" dirty="0"/>
          </a:p>
        </p:txBody>
      </p:sp>
    </p:spTree>
    <p:extLst>
      <p:ext uri="{BB962C8B-B14F-4D97-AF65-F5344CB8AC3E}">
        <p14:creationId xmlns:p14="http://schemas.microsoft.com/office/powerpoint/2010/main" val="142858924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395" y="1642803"/>
            <a:ext cx="9622797" cy="4059187"/>
          </a:xfrm>
          <a:prstGeom prst="rect">
            <a:avLst/>
          </a:prstGeom>
        </p:spPr>
      </p:pic>
      <p:sp>
        <p:nvSpPr>
          <p:cNvPr id="3" name="TextBox 2"/>
          <p:cNvSpPr txBox="1"/>
          <p:nvPr/>
        </p:nvSpPr>
        <p:spPr>
          <a:xfrm>
            <a:off x="1543290" y="1478917"/>
            <a:ext cx="8846633" cy="1015663"/>
          </a:xfrm>
          <a:prstGeom prst="rect">
            <a:avLst/>
          </a:prstGeom>
          <a:noFill/>
        </p:spPr>
        <p:txBody>
          <a:bodyPr wrap="square" rtlCol="0">
            <a:spAutoFit/>
          </a:bodyPr>
          <a:lstStyle/>
          <a:p>
            <a:pPr algn="ctr"/>
            <a:r>
              <a:rPr lang="en-US" sz="2000" i="1" dirty="0"/>
              <a:t>“Our culturally and linguistically diverse students have a right to equitable learning opportunities.  This is especially true for students who are our most vulnerable and for whom learning and achieving may not come so readily.” </a:t>
            </a:r>
          </a:p>
        </p:txBody>
      </p:sp>
      <p:sp>
        <p:nvSpPr>
          <p:cNvPr id="4" name="Rectangle 3"/>
          <p:cNvSpPr/>
          <p:nvPr/>
        </p:nvSpPr>
        <p:spPr>
          <a:xfrm>
            <a:off x="1094232" y="5591711"/>
            <a:ext cx="10324617" cy="523220"/>
          </a:xfrm>
          <a:prstGeom prst="rect">
            <a:avLst/>
          </a:prstGeom>
        </p:spPr>
        <p:txBody>
          <a:bodyPr wrap="square">
            <a:spAutoFit/>
          </a:bodyPr>
          <a:lstStyle/>
          <a:p>
            <a:pPr algn="ctr"/>
            <a:r>
              <a:rPr lang="en-US" sz="1400" dirty="0"/>
              <a:t>Castro-Villarreal, F. &amp; Nichols, S.L. (2016). Intersections of accountability and special education: The social justice implications of policy and practice. </a:t>
            </a:r>
            <a:r>
              <a:rPr lang="en-US" sz="1400" i="1" dirty="0"/>
              <a:t>Teachers College Record</a:t>
            </a:r>
            <a:r>
              <a:rPr lang="en-US" sz="1400" dirty="0"/>
              <a:t>, </a:t>
            </a:r>
            <a:r>
              <a:rPr lang="en-US" sz="1400" i="1" dirty="0"/>
              <a:t>118 </a:t>
            </a:r>
            <a:r>
              <a:rPr lang="en-US" sz="1400" dirty="0"/>
              <a:t>(14), 1-11.</a:t>
            </a:r>
          </a:p>
        </p:txBody>
      </p:sp>
      <p:sp>
        <p:nvSpPr>
          <p:cNvPr id="6" name="Título 5">
            <a:extLst>
              <a:ext uri="{FF2B5EF4-FFF2-40B4-BE49-F238E27FC236}">
                <a16:creationId xmlns:a16="http://schemas.microsoft.com/office/drawing/2014/main" xmlns="" id="{7549CA5E-23EF-ED4C-972B-3F8B2D1CCA79}"/>
              </a:ext>
            </a:extLst>
          </p:cNvPr>
          <p:cNvSpPr>
            <a:spLocks noGrp="1"/>
          </p:cNvSpPr>
          <p:nvPr>
            <p:ph type="title"/>
          </p:nvPr>
        </p:nvSpPr>
        <p:spPr>
          <a:xfrm>
            <a:off x="581192" y="702156"/>
            <a:ext cx="11029616" cy="1188720"/>
          </a:xfrm>
        </p:spPr>
        <p:txBody>
          <a:bodyPr anchor="t"/>
          <a:lstStyle/>
          <a:p>
            <a:r>
              <a:rPr lang="en-US" dirty="0"/>
              <a:t>Multicultural Consultation</a:t>
            </a:r>
            <a:endParaRPr lang="es-MX" dirty="0"/>
          </a:p>
        </p:txBody>
      </p:sp>
    </p:spTree>
    <p:extLst>
      <p:ext uri="{BB962C8B-B14F-4D97-AF65-F5344CB8AC3E}">
        <p14:creationId xmlns:p14="http://schemas.microsoft.com/office/powerpoint/2010/main" val="63015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644044"/>
          </a:xfrm>
        </p:spPr>
        <p:txBody>
          <a:bodyPr>
            <a:normAutofit/>
          </a:bodyPr>
          <a:lstStyle/>
          <a:p>
            <a:r>
              <a:rPr lang="en-US" dirty="0">
                <a:solidFill>
                  <a:schemeClr val="accent1">
                    <a:lumMod val="75000"/>
                  </a:schemeClr>
                </a:solidFill>
              </a:rPr>
              <a:t>Multicultural Consultation Defined</a:t>
            </a:r>
          </a:p>
        </p:txBody>
      </p:sp>
      <p:sp>
        <p:nvSpPr>
          <p:cNvPr id="3" name="Content Placeholder 2"/>
          <p:cNvSpPr>
            <a:spLocks noGrp="1"/>
          </p:cNvSpPr>
          <p:nvPr>
            <p:ph idx="1"/>
          </p:nvPr>
        </p:nvSpPr>
        <p:spPr>
          <a:xfrm>
            <a:off x="581192" y="1689100"/>
            <a:ext cx="11029615" cy="4286250"/>
          </a:xfrm>
        </p:spPr>
        <p:txBody>
          <a:bodyPr>
            <a:normAutofit fontScale="92500" lnSpcReduction="10000"/>
          </a:bodyPr>
          <a:lstStyle/>
          <a:p>
            <a:r>
              <a:rPr lang="en-US" sz="2400" dirty="0"/>
              <a:t>Recently, the term multicultural consultation has been introduced in the literature as a culturally sensitive indirect service in which the consultant adjusts the consultation services to address the needs and cultural values of the consultee and/or the client (Tarver Behring &amp; Ingraham, 1998). </a:t>
            </a:r>
          </a:p>
          <a:p>
            <a:r>
              <a:rPr lang="en-US" sz="2400" dirty="0"/>
              <a:t>Learning and development of the consultant, cultural variations in the consultation constellation, contextual and power issues, and methods to support consultee and client success (Ingraham, 2000).</a:t>
            </a:r>
          </a:p>
          <a:p>
            <a:r>
              <a:rPr lang="en-US" sz="2400" dirty="0"/>
              <a:t>Effective consultation is dependent upon our understanding of the diverse population we serve, our ability to work with individuals from varied cultures, and our capacity for conducting assessments and developing interventions that can fulfill the diverse needs of clients (e.g., students), </a:t>
            </a:r>
            <a:r>
              <a:rPr lang="en-US" sz="2400" dirty="0" err="1"/>
              <a:t>consultees</a:t>
            </a:r>
            <a:r>
              <a:rPr lang="en-US" sz="2400" dirty="0"/>
              <a:t> (e.g., parents, teachers) and systems (e.g., parents, teachers) (Nastasi et al., 2000).</a:t>
            </a:r>
          </a:p>
        </p:txBody>
      </p:sp>
    </p:spTree>
    <p:extLst>
      <p:ext uri="{BB962C8B-B14F-4D97-AF65-F5344CB8AC3E}">
        <p14:creationId xmlns:p14="http://schemas.microsoft.com/office/powerpoint/2010/main" val="235671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Multicultural consultation </a:t>
            </a:r>
          </a:p>
        </p:txBody>
      </p:sp>
      <p:sp>
        <p:nvSpPr>
          <p:cNvPr id="3" name="Content Placeholder 2"/>
          <p:cNvSpPr>
            <a:spLocks noGrp="1"/>
          </p:cNvSpPr>
          <p:nvPr>
            <p:ph idx="1"/>
          </p:nvPr>
        </p:nvSpPr>
        <p:spPr/>
        <p:txBody>
          <a:bodyPr>
            <a:normAutofit/>
          </a:bodyPr>
          <a:lstStyle/>
          <a:p>
            <a:r>
              <a:rPr lang="en-US" sz="2400" dirty="0"/>
              <a:t>A framework or lens for understanding the influence of these </a:t>
            </a:r>
            <a:r>
              <a:rPr lang="en-US" sz="2400" dirty="0" smtClean="0"/>
              <a:t>sociocultural </a:t>
            </a:r>
            <a:r>
              <a:rPr lang="en-US" sz="2400" dirty="0"/>
              <a:t>factors in consultation </a:t>
            </a:r>
          </a:p>
          <a:p>
            <a:r>
              <a:rPr lang="en-US" sz="2400" dirty="0"/>
              <a:t>Consultants are required to be aware of their own values and potential biases and be sensitive to cultural values and practices of the </a:t>
            </a:r>
            <a:r>
              <a:rPr lang="en-US" sz="2400" dirty="0" err="1"/>
              <a:t>consultee</a:t>
            </a:r>
            <a:r>
              <a:rPr lang="en-US" sz="2400" dirty="0"/>
              <a:t> </a:t>
            </a:r>
          </a:p>
          <a:p>
            <a:r>
              <a:rPr lang="en-US" sz="2400" dirty="0"/>
              <a:t>Consulting with multicultural lens means supporting consultees development of cultural competence, practicing and modeling cultural responsiveness, and co-constructing new understandings of the problem </a:t>
            </a:r>
          </a:p>
        </p:txBody>
      </p:sp>
    </p:spTree>
    <p:extLst>
      <p:ext uri="{BB962C8B-B14F-4D97-AF65-F5344CB8AC3E}">
        <p14:creationId xmlns:p14="http://schemas.microsoft.com/office/powerpoint/2010/main" val="351240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68A3CB-46F8-7640-96BC-E9E2DE4A29F9}"/>
              </a:ext>
            </a:extLst>
          </p:cNvPr>
          <p:cNvSpPr>
            <a:spLocks noGrp="1"/>
          </p:cNvSpPr>
          <p:nvPr>
            <p:ph type="title"/>
          </p:nvPr>
        </p:nvSpPr>
        <p:spPr/>
        <p:txBody>
          <a:bodyPr/>
          <a:lstStyle/>
          <a:p>
            <a:r>
              <a:rPr lang="en-US" dirty="0">
                <a:solidFill>
                  <a:schemeClr val="accent1">
                    <a:lumMod val="75000"/>
                  </a:schemeClr>
                </a:solidFill>
              </a:rPr>
              <a:t>Multicultural consultation </a:t>
            </a:r>
            <a:endParaRPr lang="es-MX" dirty="0">
              <a:solidFill>
                <a:schemeClr val="accent1">
                  <a:lumMod val="75000"/>
                </a:schemeClr>
              </a:solidFill>
            </a:endParaRPr>
          </a:p>
        </p:txBody>
      </p:sp>
      <p:sp>
        <p:nvSpPr>
          <p:cNvPr id="3" name="Marcador de contenido 2">
            <a:extLst>
              <a:ext uri="{FF2B5EF4-FFF2-40B4-BE49-F238E27FC236}">
                <a16:creationId xmlns:a16="http://schemas.microsoft.com/office/drawing/2014/main" xmlns="" id="{8217CF3D-677C-CD4E-A5A9-D57AD6AA1C8F}"/>
              </a:ext>
            </a:extLst>
          </p:cNvPr>
          <p:cNvSpPr>
            <a:spLocks noGrp="1"/>
          </p:cNvSpPr>
          <p:nvPr>
            <p:ph idx="1"/>
          </p:nvPr>
        </p:nvSpPr>
        <p:spPr/>
        <p:txBody>
          <a:bodyPr>
            <a:normAutofit/>
          </a:bodyPr>
          <a:lstStyle/>
          <a:p>
            <a:r>
              <a:rPr lang="en-US" sz="2400" dirty="0"/>
              <a:t>A fundamental element of developing multicultural competence is consideration of intersecting identities, perspectives, and lenses through which to interpret events and behaviors</a:t>
            </a:r>
          </a:p>
          <a:p>
            <a:r>
              <a:rPr lang="en-US" sz="2400" dirty="0"/>
              <a:t>The goal of consultation is to reduce academic, behavioral, and mental health difficulties from worsening so students can remain in the general education setting</a:t>
            </a:r>
          </a:p>
          <a:p>
            <a:pPr lvl="1"/>
            <a:r>
              <a:rPr lang="en-US" sz="2000" dirty="0"/>
              <a:t>The goal is the same for multicultural consultation but there is an increased emphasis on ensuring that these similar outcomes are achieved for minority students who experience a disproportionate amount of negative outcomes</a:t>
            </a:r>
          </a:p>
        </p:txBody>
      </p:sp>
    </p:spTree>
    <p:extLst>
      <p:ext uri="{BB962C8B-B14F-4D97-AF65-F5344CB8AC3E}">
        <p14:creationId xmlns:p14="http://schemas.microsoft.com/office/powerpoint/2010/main" val="250758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187526E-2FCC-5043-8706-E572FC49922E}"/>
              </a:ext>
            </a:extLst>
          </p:cNvPr>
          <p:cNvSpPr>
            <a:spLocks noGrp="1"/>
          </p:cNvSpPr>
          <p:nvPr>
            <p:ph type="title"/>
          </p:nvPr>
        </p:nvSpPr>
        <p:spPr>
          <a:xfrm>
            <a:off x="581192" y="702156"/>
            <a:ext cx="11029616" cy="1188720"/>
          </a:xfrm>
        </p:spPr>
        <p:txBody>
          <a:bodyPr>
            <a:normAutofit/>
          </a:bodyPr>
          <a:lstStyle/>
          <a:p>
            <a:r>
              <a:rPr lang="en-US" dirty="0"/>
              <a:t>Cross-Cultural Consultation Competencies</a:t>
            </a:r>
            <a:endParaRPr lang="es-MX" dirty="0">
              <a:solidFill>
                <a:schemeClr val="tx1">
                  <a:lumMod val="85000"/>
                  <a:lumOff val="15000"/>
                </a:schemeClr>
              </a:solidFill>
            </a:endParaRPr>
          </a:p>
        </p:txBody>
      </p:sp>
      <p:graphicFrame>
        <p:nvGraphicFramePr>
          <p:cNvPr id="8" name="Marcador de contenido 5">
            <a:extLst>
              <a:ext uri="{FF2B5EF4-FFF2-40B4-BE49-F238E27FC236}">
                <a16:creationId xmlns:a16="http://schemas.microsoft.com/office/drawing/2014/main" xmlns="" id="{756F7613-9561-47F0-BAFA-0C5EE624D200}"/>
              </a:ext>
            </a:extLst>
          </p:cNvPr>
          <p:cNvGraphicFramePr>
            <a:graphicFrameLocks noGrp="1"/>
          </p:cNvGraphicFramePr>
          <p:nvPr>
            <p:ph idx="1"/>
            <p:extLst>
              <p:ext uri="{D42A27DB-BD31-4B8C-83A1-F6EECF244321}">
                <p14:modId xmlns:p14="http://schemas.microsoft.com/office/powerpoint/2010/main" val="239510548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4">
            <a:extLst>
              <a:ext uri="{FF2B5EF4-FFF2-40B4-BE49-F238E27FC236}">
                <a16:creationId xmlns:a16="http://schemas.microsoft.com/office/drawing/2014/main" xmlns="" id="{E99D4DB5-1407-4640-B81E-1B37D1676E1A}"/>
              </a:ext>
            </a:extLst>
          </p:cNvPr>
          <p:cNvSpPr txBox="1"/>
          <p:nvPr/>
        </p:nvSpPr>
        <p:spPr>
          <a:xfrm>
            <a:off x="4237737" y="6512123"/>
            <a:ext cx="7954263" cy="307777"/>
          </a:xfrm>
          <a:prstGeom prst="rect">
            <a:avLst/>
          </a:prstGeom>
          <a:noFill/>
        </p:spPr>
        <p:txBody>
          <a:bodyPr wrap="square" rtlCol="0">
            <a:spAutoFit/>
          </a:bodyPr>
          <a:lstStyle/>
          <a:p>
            <a:pPr algn="ctr"/>
            <a:r>
              <a:rPr lang="en-US" sz="1400" dirty="0"/>
              <a:t>Rogers, M. (2000). Examining the cultural context of consultation. </a:t>
            </a:r>
            <a:r>
              <a:rPr lang="en-US" sz="1400" i="1" dirty="0"/>
              <a:t>School Psychology Review, 29</a:t>
            </a:r>
            <a:r>
              <a:rPr lang="en-US" sz="1400" dirty="0"/>
              <a:t>(3), 414-418.</a:t>
            </a:r>
          </a:p>
        </p:txBody>
      </p:sp>
    </p:spTree>
    <p:extLst>
      <p:ext uri="{BB962C8B-B14F-4D97-AF65-F5344CB8AC3E}">
        <p14:creationId xmlns:p14="http://schemas.microsoft.com/office/powerpoint/2010/main" val="114032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School Consultation Models</a:t>
            </a:r>
          </a:p>
        </p:txBody>
      </p:sp>
      <p:sp>
        <p:nvSpPr>
          <p:cNvPr id="6" name="Text Placeholder 5"/>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dirty="0"/>
              <a:t>Behavioral Consultation</a:t>
            </a:r>
          </a:p>
        </p:txBody>
      </p:sp>
      <p:sp>
        <p:nvSpPr>
          <p:cNvPr id="3" name="Content Placeholder 2"/>
          <p:cNvSpPr>
            <a:spLocks noGrp="1"/>
          </p:cNvSpPr>
          <p:nvPr>
            <p:ph sz="half" idx="2"/>
          </p:nvPr>
        </p:nvSpPr>
        <p:spPr/>
        <p:txBody>
          <a:bodyPr>
            <a:normAutofit fontScale="25000" lnSpcReduction="20000"/>
          </a:bodyPr>
          <a:lstStyle/>
          <a:p>
            <a:pPr marL="0" indent="0">
              <a:buNone/>
            </a:pPr>
            <a:r>
              <a:rPr lang="en-US" sz="7200" dirty="0"/>
              <a:t>A systematic indirect form of service delivery in which two or more persons work together to identify, analyze, remediate, and evaluate a client’s needs.</a:t>
            </a:r>
          </a:p>
          <a:p>
            <a:pPr>
              <a:buFont typeface="Wingdings" pitchFamily="2" charset="2"/>
              <a:buChar char="§"/>
            </a:pPr>
            <a:r>
              <a:rPr lang="en-US" sz="7200" dirty="0"/>
              <a:t>Use of a standard 4-stage problem solving process</a:t>
            </a:r>
          </a:p>
          <a:p>
            <a:pPr>
              <a:buFont typeface="Wingdings" pitchFamily="2" charset="2"/>
              <a:buChar char="§"/>
            </a:pPr>
            <a:r>
              <a:rPr lang="en-US" sz="7200" dirty="0"/>
              <a:t>Adherence to behavioral assessment techniques</a:t>
            </a:r>
          </a:p>
          <a:p>
            <a:pPr>
              <a:buFont typeface="Wingdings" pitchFamily="2" charset="2"/>
              <a:buChar char="§"/>
            </a:pPr>
            <a:r>
              <a:rPr lang="en-US" sz="7200" dirty="0"/>
              <a:t>Reliance on behavioral intervention strategies </a:t>
            </a:r>
          </a:p>
          <a:p>
            <a:pPr>
              <a:buFont typeface="Wingdings" pitchFamily="2" charset="2"/>
              <a:buChar char="§"/>
            </a:pPr>
            <a:r>
              <a:rPr lang="en-US" sz="7200" dirty="0"/>
              <a:t>Evaluation of outcomes based upon behavioral analysis and related methodologies</a:t>
            </a:r>
          </a:p>
          <a:p>
            <a:pPr marL="914400" lvl="1" indent="-457200">
              <a:buFont typeface="+mj-lt"/>
              <a:buAutoNum type="alphaLcPeriod"/>
            </a:pPr>
            <a:endParaRPr lang="en-US" dirty="0"/>
          </a:p>
          <a:p>
            <a:pPr marL="914400" lvl="1" indent="-457200">
              <a:buFont typeface="+mj-lt"/>
              <a:buAutoNum type="alphaLcPeriod"/>
            </a:pPr>
            <a:endParaRPr lang="en-US" dirty="0"/>
          </a:p>
          <a:p>
            <a:pPr marL="0" indent="0">
              <a:buNone/>
            </a:pPr>
            <a:endParaRPr lang="en-US" dirty="0"/>
          </a:p>
        </p:txBody>
      </p:sp>
      <p:sp>
        <p:nvSpPr>
          <p:cNvPr id="7" name="Text Placeholder 6"/>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dirty="0"/>
              <a:t>Conjoint Behavioral </a:t>
            </a:r>
          </a:p>
        </p:txBody>
      </p:sp>
      <p:sp>
        <p:nvSpPr>
          <p:cNvPr id="4" name="Content Placeholder 3"/>
          <p:cNvSpPr>
            <a:spLocks noGrp="1"/>
          </p:cNvSpPr>
          <p:nvPr>
            <p:ph sz="quarter" idx="4"/>
          </p:nvPr>
        </p:nvSpPr>
        <p:spPr/>
        <p:txBody>
          <a:bodyPr>
            <a:normAutofit fontScale="25000" lnSpcReduction="20000"/>
          </a:bodyPr>
          <a:lstStyle/>
          <a:p>
            <a:pPr marL="0" indent="0">
              <a:buNone/>
            </a:pPr>
            <a:r>
              <a:rPr lang="en-US" sz="7200" dirty="0"/>
              <a:t>An extension of behavioral consultation that incorporates home and school participation in the intervention process. </a:t>
            </a:r>
          </a:p>
          <a:p>
            <a:pPr>
              <a:buFont typeface="Wingdings" pitchFamily="2" charset="2"/>
              <a:buChar char="§"/>
            </a:pPr>
            <a:r>
              <a:rPr lang="en-US" sz="7200" dirty="0"/>
              <a:t>Allowing for cultural considerations of behaviors</a:t>
            </a:r>
          </a:p>
          <a:p>
            <a:pPr>
              <a:buFont typeface="Wingdings" pitchFamily="2" charset="2"/>
              <a:buChar char="§"/>
            </a:pPr>
            <a:r>
              <a:rPr lang="en-US" sz="7200" dirty="0"/>
              <a:t>Family engagement to improve student outcomes</a:t>
            </a:r>
          </a:p>
          <a:p>
            <a:pPr>
              <a:buFont typeface="Wingdings" pitchFamily="2" charset="2"/>
              <a:buChar char="§"/>
            </a:pPr>
            <a:r>
              <a:rPr lang="en-US" sz="7200" dirty="0"/>
              <a:t>Parents and teachers are utilized as valuable resources of information</a:t>
            </a:r>
          </a:p>
          <a:p>
            <a:pPr>
              <a:buFont typeface="Wingdings" pitchFamily="2" charset="2"/>
              <a:buChar char="§"/>
            </a:pPr>
            <a:r>
              <a:rPr lang="en-US" sz="7200" dirty="0"/>
              <a:t>Sensitive to social justice issues (e.g. immigration status, past experiences in the school system, etc.)</a:t>
            </a:r>
          </a:p>
          <a:p>
            <a:pPr marL="0" indent="0">
              <a:buNone/>
            </a:pPr>
            <a:endParaRPr lang="en-US" dirty="0"/>
          </a:p>
        </p:txBody>
      </p:sp>
      <p:sp>
        <p:nvSpPr>
          <p:cNvPr id="5" name="TextBox 4"/>
          <p:cNvSpPr txBox="1"/>
          <p:nvPr/>
        </p:nvSpPr>
        <p:spPr>
          <a:xfrm>
            <a:off x="6343110" y="5928287"/>
            <a:ext cx="5340623" cy="400110"/>
          </a:xfrm>
          <a:prstGeom prst="rect">
            <a:avLst/>
          </a:prstGeom>
          <a:noFill/>
        </p:spPr>
        <p:txBody>
          <a:bodyPr wrap="square" rtlCol="0">
            <a:spAutoFit/>
          </a:bodyPr>
          <a:lstStyle/>
          <a:p>
            <a:pPr lvl="1" indent="0" algn="ctr">
              <a:buNone/>
            </a:pPr>
            <a:r>
              <a:rPr lang="en-US" sz="1000" dirty="0"/>
              <a:t>Sheridan, S. (2009) Considerations of multiculturalism and diversity in behavioral consultation with parents and teachers. </a:t>
            </a:r>
            <a:r>
              <a:rPr lang="en-US" sz="1000" i="1" dirty="0"/>
              <a:t>School Psychology Review 29(3) 344-353. </a:t>
            </a:r>
            <a:endParaRPr lang="en-US" sz="1000" dirty="0"/>
          </a:p>
        </p:txBody>
      </p:sp>
      <p:sp>
        <p:nvSpPr>
          <p:cNvPr id="8" name="TextBox 7"/>
          <p:cNvSpPr txBox="1"/>
          <p:nvPr/>
        </p:nvSpPr>
        <p:spPr>
          <a:xfrm>
            <a:off x="813813" y="5928287"/>
            <a:ext cx="4729523" cy="400110"/>
          </a:xfrm>
          <a:prstGeom prst="rect">
            <a:avLst/>
          </a:prstGeom>
          <a:noFill/>
        </p:spPr>
        <p:txBody>
          <a:bodyPr wrap="square" rtlCol="0">
            <a:spAutoFit/>
          </a:bodyPr>
          <a:lstStyle/>
          <a:p>
            <a:pPr algn="ctr"/>
            <a:r>
              <a:rPr lang="en-US" sz="1000" dirty="0"/>
              <a:t>Jones, J.M. (2009). The psychology of multiculturalism in the schools. Maryland: NASP Publications.</a:t>
            </a:r>
          </a:p>
        </p:txBody>
      </p:sp>
    </p:spTree>
    <p:extLst>
      <p:ext uri="{BB962C8B-B14F-4D97-AF65-F5344CB8AC3E}">
        <p14:creationId xmlns:p14="http://schemas.microsoft.com/office/powerpoint/2010/main" val="420942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t>Behavioral Problem-Solving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92261"/>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problem solving mod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8174" y="1505243"/>
            <a:ext cx="7135651" cy="40709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19974" y="6527956"/>
            <a:ext cx="8056544" cy="307777"/>
          </a:xfrm>
          <a:prstGeom prst="rect">
            <a:avLst/>
          </a:prstGeom>
        </p:spPr>
        <p:txBody>
          <a:bodyPr wrap="square">
            <a:spAutoFit/>
          </a:bodyPr>
          <a:lstStyle/>
          <a:p>
            <a:pPr algn="ctr"/>
            <a:r>
              <a:rPr lang="en-US" sz="1400" dirty="0"/>
              <a:t>Jones, J.M. (2009). The psychology of multiculturalism in the schools. Maryland: NASP Publications.</a:t>
            </a:r>
          </a:p>
        </p:txBody>
      </p:sp>
    </p:spTree>
    <p:extLst>
      <p:ext uri="{BB962C8B-B14F-4D97-AF65-F5344CB8AC3E}">
        <p14:creationId xmlns:p14="http://schemas.microsoft.com/office/powerpoint/2010/main" val="3745681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9171204-6A50-40E1-B631-84CEDFC93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6C973F6-5187-412F-AACC-6E3FF8A6A1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D11AE14F-1B7E-41E6-B579-2F71D13503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ctrTitle"/>
          </p:nvPr>
        </p:nvSpPr>
        <p:spPr>
          <a:xfrm>
            <a:off x="1893715" y="708498"/>
            <a:ext cx="7574507" cy="3330055"/>
          </a:xfrm>
        </p:spPr>
        <p:txBody>
          <a:bodyPr anchor="ctr">
            <a:normAutofit/>
          </a:bodyPr>
          <a:lstStyle/>
          <a:p>
            <a:pPr>
              <a:lnSpc>
                <a:spcPct val="90000"/>
              </a:lnSpc>
            </a:pPr>
            <a:r>
              <a:rPr lang="en-US" sz="5600">
                <a:solidFill>
                  <a:srgbClr val="FFFFFF"/>
                </a:solidFill>
              </a:rPr>
              <a:t>Frameworks in Multicultural School consultation </a:t>
            </a:r>
          </a:p>
        </p:txBody>
      </p:sp>
      <p:sp>
        <p:nvSpPr>
          <p:cNvPr id="15" name="Rectangle 14">
            <a:extLst>
              <a:ext uri="{FF2B5EF4-FFF2-40B4-BE49-F238E27FC236}">
                <a16:creationId xmlns:a16="http://schemas.microsoft.com/office/drawing/2014/main" xmlns="" id="{752BB805-F7B7-4B80-A1C5-385D4DAF7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Subtítulo 1">
            <a:extLst>
              <a:ext uri="{FF2B5EF4-FFF2-40B4-BE49-F238E27FC236}">
                <a16:creationId xmlns:a16="http://schemas.microsoft.com/office/drawing/2014/main" xmlns="" id="{370B6238-D107-4E43-A792-9C4D143B691C}"/>
              </a:ext>
            </a:extLst>
          </p:cNvPr>
          <p:cNvSpPr>
            <a:spLocks noGrp="1"/>
          </p:cNvSpPr>
          <p:nvPr>
            <p:ph type="subTitle" idx="1"/>
          </p:nvPr>
        </p:nvSpPr>
        <p:spPr>
          <a:xfrm>
            <a:off x="1893715" y="4502576"/>
            <a:ext cx="7574507" cy="1640983"/>
          </a:xfrm>
        </p:spPr>
        <p:txBody>
          <a:bodyPr anchor="t">
            <a:normAutofit/>
          </a:bodyPr>
          <a:lstStyle/>
          <a:p>
            <a:endParaRPr lang="es-MX" sz="3200">
              <a:solidFill>
                <a:srgbClr val="FFFFFF"/>
              </a:solidFill>
            </a:endParaRPr>
          </a:p>
        </p:txBody>
      </p:sp>
    </p:spTree>
    <p:extLst>
      <p:ext uri="{BB962C8B-B14F-4D97-AF65-F5344CB8AC3E}">
        <p14:creationId xmlns:p14="http://schemas.microsoft.com/office/powerpoint/2010/main" val="275997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US" sz="4000" dirty="0">
                <a:solidFill>
                  <a:schemeClr val="tx1">
                    <a:lumMod val="85000"/>
                    <a:lumOff val="15000"/>
                  </a:schemeClr>
                </a:solidFill>
              </a:rPr>
              <a:t>Prominent frameworks in Multicultural School Consultation</a:t>
            </a:r>
          </a:p>
        </p:txBody>
      </p:sp>
      <p:sp>
        <p:nvSpPr>
          <p:cNvPr id="20" name="Rectangle 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41743" y="1507415"/>
            <a:ext cx="5169064" cy="3903331"/>
          </a:xfrm>
          <a:ln w="57150">
            <a:noFill/>
          </a:ln>
        </p:spPr>
        <p:txBody>
          <a:bodyPr anchor="ctr">
            <a:normAutofit/>
          </a:bodyPr>
          <a:lstStyle/>
          <a:p>
            <a:r>
              <a:rPr lang="en-US" sz="2400" dirty="0">
                <a:solidFill>
                  <a:schemeClr val="tx1"/>
                </a:solidFill>
              </a:rPr>
              <a:t>Participatory Culture Specific Intervention Model (</a:t>
            </a:r>
            <a:r>
              <a:rPr lang="en-US" sz="2400" dirty="0" err="1">
                <a:solidFill>
                  <a:schemeClr val="tx1"/>
                </a:solidFill>
              </a:rPr>
              <a:t>Nastasi</a:t>
            </a:r>
            <a:r>
              <a:rPr lang="en-US" sz="2400" dirty="0">
                <a:solidFill>
                  <a:schemeClr val="tx1"/>
                </a:solidFill>
              </a:rPr>
              <a:t> et al. 2004)</a:t>
            </a:r>
          </a:p>
          <a:p>
            <a:r>
              <a:rPr lang="en-US" sz="2400" dirty="0" smtClean="0">
                <a:solidFill>
                  <a:schemeClr val="tx1"/>
                </a:solidFill>
              </a:rPr>
              <a:t>Cultural Sensitivity Framework </a:t>
            </a:r>
            <a:r>
              <a:rPr lang="en-US" sz="2400" dirty="0" smtClean="0">
                <a:solidFill>
                  <a:schemeClr val="tx1"/>
                </a:solidFill>
              </a:rPr>
              <a:t>(</a:t>
            </a:r>
            <a:r>
              <a:rPr lang="en-US" sz="2400" dirty="0" err="1" smtClean="0">
                <a:solidFill>
                  <a:schemeClr val="tx1"/>
                </a:solidFill>
              </a:rPr>
              <a:t>Resnicow</a:t>
            </a:r>
            <a:r>
              <a:rPr lang="en-US" sz="2400" dirty="0" smtClean="0">
                <a:solidFill>
                  <a:schemeClr val="tx1"/>
                </a:solidFill>
              </a:rPr>
              <a:t> et al., 1999)</a:t>
            </a:r>
            <a:endParaRPr lang="en-US" sz="2400" dirty="0">
              <a:solidFill>
                <a:schemeClr val="tx1"/>
              </a:solidFill>
            </a:endParaRPr>
          </a:p>
          <a:p>
            <a:r>
              <a:rPr lang="en-US" sz="2400" dirty="0">
                <a:solidFill>
                  <a:schemeClr val="tx1"/>
                </a:solidFill>
              </a:rPr>
              <a:t>Consultee-Centered (</a:t>
            </a:r>
            <a:r>
              <a:rPr lang="en-US" sz="2400" dirty="0" err="1">
                <a:solidFill>
                  <a:schemeClr val="tx1"/>
                </a:solidFill>
              </a:rPr>
              <a:t>Hylander</a:t>
            </a:r>
            <a:r>
              <a:rPr lang="en-US" sz="2400" dirty="0">
                <a:solidFill>
                  <a:schemeClr val="tx1"/>
                </a:solidFill>
              </a:rPr>
              <a:t>, 2012)</a:t>
            </a:r>
          </a:p>
        </p:txBody>
      </p:sp>
      <p:sp>
        <p:nvSpPr>
          <p:cNvPr id="22" name="Rectangle 1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612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D1F1056-9A78-4FBC-9404-54512B6B5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6"/>
            <a:ext cx="11029616" cy="1188720"/>
          </a:xfrm>
        </p:spPr>
        <p:txBody>
          <a:bodyPr>
            <a:normAutofit/>
          </a:bodyPr>
          <a:lstStyle/>
          <a:p>
            <a:r>
              <a:rPr lang="en-US" sz="3600" dirty="0">
                <a:solidFill>
                  <a:schemeClr val="accent1"/>
                </a:solidFill>
              </a:rPr>
              <a:t>What is culture?</a:t>
            </a:r>
          </a:p>
        </p:txBody>
      </p:sp>
      <p:sp>
        <p:nvSpPr>
          <p:cNvPr id="10" name="Rectangle 9">
            <a:extLst>
              <a:ext uri="{FF2B5EF4-FFF2-40B4-BE49-F238E27FC236}">
                <a16:creationId xmlns:a16="http://schemas.microsoft.com/office/drawing/2014/main" xmlns="" id="{9659E4B7-86DE-4B00-A707-DD85CE5DB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340864"/>
            <a:ext cx="11029615" cy="3634486"/>
          </a:xfrm>
        </p:spPr>
        <p:txBody>
          <a:bodyPr>
            <a:normAutofit/>
          </a:bodyPr>
          <a:lstStyle/>
          <a:p>
            <a:pPr marL="0" indent="0" algn="ctr">
              <a:buNone/>
            </a:pPr>
            <a:r>
              <a:rPr lang="en-US" sz="2800" dirty="0"/>
              <a:t>“An integrated pattern of human behavior that includes thoughts, communications, languages, practices, beliefs, values, customs, courtesies, rituals, manners of interacting and roles, relationships and expected behaviors of a racial, ethnic, religious or social group; and the ability to transmit the above to succeeding generations”</a:t>
            </a:r>
          </a:p>
          <a:p>
            <a:pPr marL="0" indent="0" algn="ctr">
              <a:buNone/>
            </a:pPr>
            <a:endParaRPr lang="en-US" sz="2800" dirty="0"/>
          </a:p>
          <a:p>
            <a:pPr marL="0" indent="0">
              <a:buNone/>
            </a:pPr>
            <a:r>
              <a:rPr lang="en-US" sz="2000" dirty="0"/>
              <a:t>- National Center for Cultural Competence - Georgetown </a:t>
            </a:r>
            <a:r>
              <a:rPr lang="en-US" sz="2000" dirty="0" smtClean="0"/>
              <a:t>University</a:t>
            </a:r>
            <a:endParaRPr lang="en-US" sz="2000" dirty="0"/>
          </a:p>
        </p:txBody>
      </p:sp>
    </p:spTree>
    <p:extLst>
      <p:ext uri="{BB962C8B-B14F-4D97-AF65-F5344CB8AC3E}">
        <p14:creationId xmlns:p14="http://schemas.microsoft.com/office/powerpoint/2010/main" val="361845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B6B47BF-F3D0-4678-9B20-DA45E1BCAD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01CBF0-6E2A-444C-8306-1CFA95599180}"/>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Ingraham’s Multicultural Consultation Approach</a:t>
            </a:r>
          </a:p>
        </p:txBody>
      </p:sp>
      <p:sp>
        <p:nvSpPr>
          <p:cNvPr id="10" name="Rectangle 9">
            <a:extLst>
              <a:ext uri="{FF2B5EF4-FFF2-40B4-BE49-F238E27FC236}">
                <a16:creationId xmlns:a16="http://schemas.microsoft.com/office/drawing/2014/main" xmlns="" id="{19334917-3673-4EF2-BA7C-CC83AEEEA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E1589AE1-C0FC-4B66-9C0D-9EB92F40F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BE395AF8-AE6B-4610-A625-1D0A56FA2691}"/>
              </a:ext>
            </a:extLst>
          </p:cNvPr>
          <p:cNvSpPr>
            <a:spLocks noGrp="1"/>
          </p:cNvSpPr>
          <p:nvPr>
            <p:ph idx="1"/>
          </p:nvPr>
        </p:nvSpPr>
        <p:spPr>
          <a:xfrm>
            <a:off x="5117586" y="876822"/>
            <a:ext cx="6493222" cy="5621632"/>
          </a:xfrm>
        </p:spPr>
        <p:txBody>
          <a:bodyPr anchor="t">
            <a:normAutofit fontScale="92500" lnSpcReduction="10000"/>
          </a:bodyPr>
          <a:lstStyle/>
          <a:p>
            <a:pPr marL="0" indent="0">
              <a:buNone/>
            </a:pPr>
            <a:r>
              <a:rPr lang="en-US" sz="2000" dirty="0">
                <a:solidFill>
                  <a:schemeClr val="accent1">
                    <a:lumMod val="75000"/>
                  </a:schemeClr>
                </a:solidFill>
              </a:rPr>
              <a:t>Eight Domains for Consultant Learning and Development (Ingraham, 2000)</a:t>
            </a:r>
          </a:p>
          <a:p>
            <a:pPr marL="457200" indent="-457200">
              <a:buFont typeface="+mj-lt"/>
              <a:buAutoNum type="arabicPeriod"/>
            </a:pPr>
            <a:r>
              <a:rPr lang="en-US" sz="2000" dirty="0"/>
              <a:t>Understanding one’s own culture</a:t>
            </a:r>
          </a:p>
          <a:p>
            <a:pPr marL="457200" indent="-457200">
              <a:buFont typeface="+mj-lt"/>
              <a:buAutoNum type="arabicPeriod"/>
            </a:pPr>
            <a:r>
              <a:rPr lang="en-US" sz="2000" dirty="0"/>
              <a:t>Understanding the impact of one’s own culture on others</a:t>
            </a:r>
          </a:p>
          <a:p>
            <a:pPr marL="457200" indent="-457200">
              <a:buFont typeface="+mj-lt"/>
              <a:buAutoNum type="arabicPeriod"/>
            </a:pPr>
            <a:r>
              <a:rPr lang="en-US" sz="2000" dirty="0"/>
              <a:t>Respecting and valuing other cultures</a:t>
            </a:r>
          </a:p>
          <a:p>
            <a:pPr marL="457200" indent="-457200">
              <a:buFont typeface="+mj-lt"/>
              <a:buAutoNum type="arabicPeriod"/>
            </a:pPr>
            <a:r>
              <a:rPr lang="en-US" sz="2000" dirty="0"/>
              <a:t>Understanding individual differences within cultural groups and the multiple cultural identities prevalent in many individuals</a:t>
            </a:r>
          </a:p>
          <a:p>
            <a:pPr marL="457200" indent="-457200">
              <a:buFont typeface="+mj-lt"/>
              <a:buAutoNum type="arabicPeriod"/>
            </a:pPr>
            <a:r>
              <a:rPr lang="en-US" sz="2000" dirty="0"/>
              <a:t>Cross-cultural communication and multicultural consultation approaches for developing and maintaining rapport</a:t>
            </a:r>
          </a:p>
          <a:p>
            <a:pPr marL="457200" indent="-457200">
              <a:buFont typeface="+mj-lt"/>
              <a:buAutoNum type="arabicPeriod"/>
            </a:pPr>
            <a:r>
              <a:rPr lang="en-US" sz="2000" dirty="0"/>
              <a:t>Understanding cultural saliency and how to build bridges across differences</a:t>
            </a:r>
          </a:p>
          <a:p>
            <a:pPr marL="457200" indent="-457200">
              <a:buFont typeface="+mj-lt"/>
              <a:buAutoNum type="arabicPeriod"/>
            </a:pPr>
            <a:r>
              <a:rPr lang="en-US" sz="2000" dirty="0"/>
              <a:t>Understanding the cultural context for consultation</a:t>
            </a:r>
          </a:p>
          <a:p>
            <a:pPr marL="457200" indent="-457200">
              <a:buFont typeface="+mj-lt"/>
              <a:buAutoNum type="arabicPeriod"/>
            </a:pPr>
            <a:r>
              <a:rPr lang="en-US" sz="2000" dirty="0"/>
              <a:t>Multicultural consultation and interventions appropriate for the consultees and clients</a:t>
            </a:r>
          </a:p>
        </p:txBody>
      </p:sp>
    </p:spTree>
    <p:extLst>
      <p:ext uri="{BB962C8B-B14F-4D97-AF65-F5344CB8AC3E}">
        <p14:creationId xmlns:p14="http://schemas.microsoft.com/office/powerpoint/2010/main" val="22990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EDE1DDE6-97C5-AA44-80F7-176BFC976D33}"/>
              </a:ext>
            </a:extLst>
          </p:cNvPr>
          <p:cNvSpPr/>
          <p:nvPr/>
        </p:nvSpPr>
        <p:spPr>
          <a:xfrm>
            <a:off x="10797387" y="6550223"/>
            <a:ext cx="1394613" cy="307777"/>
          </a:xfrm>
          <a:prstGeom prst="rect">
            <a:avLst/>
          </a:prstGeom>
        </p:spPr>
        <p:txBody>
          <a:bodyPr wrap="none">
            <a:spAutoFit/>
          </a:bodyPr>
          <a:lstStyle/>
          <a:p>
            <a:r>
              <a:rPr lang="en-US" sz="1400" dirty="0">
                <a:solidFill>
                  <a:schemeClr val="tx1">
                    <a:lumMod val="85000"/>
                    <a:lumOff val="15000"/>
                  </a:schemeClr>
                </a:solidFill>
              </a:rPr>
              <a:t>(Ingraham, 2000)</a:t>
            </a:r>
          </a:p>
        </p:txBody>
      </p:sp>
      <p:sp>
        <p:nvSpPr>
          <p:cNvPr id="2" name="Title 1"/>
          <p:cNvSpPr>
            <a:spLocks noGrp="1"/>
          </p:cNvSpPr>
          <p:nvPr>
            <p:ph type="title"/>
          </p:nvPr>
        </p:nvSpPr>
        <p:spPr/>
        <p:txBody>
          <a:bodyPr/>
          <a:lstStyle/>
          <a:p>
            <a:pPr algn="ctr"/>
            <a:r>
              <a:rPr lang="en-US" dirty="0" smtClean="0"/>
              <a:t>Components of MC School Consultation </a:t>
            </a:r>
            <a:r>
              <a:rPr lang="en-US" sz="2400" dirty="0" smtClean="0"/>
              <a:t>(Ingraham, 2000)</a:t>
            </a:r>
            <a:br>
              <a:rPr lang="en-US" sz="2400" dirty="0" smtClean="0"/>
            </a:br>
            <a:r>
              <a:rPr lang="en-US" sz="2400" dirty="0" smtClean="0"/>
              <a:t>Methods for supporting the </a:t>
            </a:r>
            <a:r>
              <a:rPr lang="en-US" sz="2400" dirty="0" err="1" smtClean="0"/>
              <a:t>consultee</a:t>
            </a:r>
            <a:r>
              <a:rPr lang="en-US" sz="2400" dirty="0" smtClean="0"/>
              <a:t> and client</a:t>
            </a:r>
            <a:endParaRPr lang="en-US" sz="2400" dirty="0"/>
          </a:p>
        </p:txBody>
      </p:sp>
      <p:sp>
        <p:nvSpPr>
          <p:cNvPr id="7" name="Content Placeholder 6"/>
          <p:cNvSpPr>
            <a:spLocks noGrp="1"/>
          </p:cNvSpPr>
          <p:nvPr>
            <p:ph sz="half" idx="2"/>
          </p:nvPr>
        </p:nvSpPr>
        <p:spPr>
          <a:xfrm>
            <a:off x="581194" y="1840457"/>
            <a:ext cx="5194766" cy="4821996"/>
          </a:xfrm>
        </p:spPr>
        <p:txBody>
          <a:bodyPr>
            <a:normAutofit fontScale="92500" lnSpcReduction="10000"/>
          </a:bodyPr>
          <a:lstStyle/>
          <a:p>
            <a:pPr marL="342900" indent="-342900">
              <a:buFont typeface="Arial"/>
              <a:buChar char="•"/>
            </a:pPr>
            <a:r>
              <a:rPr lang="en-US" sz="1600" dirty="0"/>
              <a:t>Framing the problem and the consultation process</a:t>
            </a:r>
          </a:p>
          <a:p>
            <a:pPr marL="800100" lvl="1" indent="-342900">
              <a:buFont typeface="Arial"/>
              <a:buChar char="•"/>
            </a:pPr>
            <a:r>
              <a:rPr lang="en-US" i="1" dirty="0"/>
              <a:t>Value multiple perspectives</a:t>
            </a:r>
          </a:p>
          <a:p>
            <a:pPr marL="800100" lvl="1" indent="-342900">
              <a:buFont typeface="Arial"/>
              <a:buChar char="•"/>
            </a:pPr>
            <a:r>
              <a:rPr lang="en-US" i="1" dirty="0"/>
              <a:t>Create emotional safety and motivational support</a:t>
            </a:r>
          </a:p>
          <a:p>
            <a:pPr marL="800100" lvl="1" indent="-342900">
              <a:buFont typeface="Arial"/>
              <a:buChar char="•"/>
            </a:pPr>
            <a:r>
              <a:rPr lang="en-US" i="1" dirty="0"/>
              <a:t>Balance affective support with new learning</a:t>
            </a:r>
          </a:p>
          <a:p>
            <a:pPr marL="800100" lvl="1" indent="-342900">
              <a:buFont typeface="Arial"/>
              <a:buChar char="•"/>
            </a:pPr>
            <a:r>
              <a:rPr lang="en-US" i="1" dirty="0"/>
              <a:t>Build on principles for adult learning</a:t>
            </a:r>
          </a:p>
          <a:p>
            <a:pPr marL="800100" lvl="1" indent="-342900">
              <a:buFont typeface="Arial"/>
              <a:buChar char="•"/>
            </a:pPr>
            <a:r>
              <a:rPr lang="en-US" i="1" dirty="0"/>
              <a:t>Seek systems interventions to support learning and development</a:t>
            </a:r>
          </a:p>
          <a:p>
            <a:pPr marL="342900" indent="-342900">
              <a:buFont typeface="Arial"/>
              <a:buChar char="•"/>
            </a:pPr>
            <a:r>
              <a:rPr lang="en-US" sz="1600" dirty="0"/>
              <a:t>Potential multicultural consultation strategies for working with </a:t>
            </a:r>
            <a:r>
              <a:rPr lang="en-US" sz="1600" dirty="0" err="1"/>
              <a:t>consultees</a:t>
            </a:r>
            <a:endParaRPr lang="en-US" sz="1600" dirty="0"/>
          </a:p>
          <a:p>
            <a:pPr marL="800100" lvl="1" indent="-342900">
              <a:buFont typeface="Arial"/>
              <a:buChar char="•"/>
            </a:pPr>
            <a:r>
              <a:rPr lang="en-US" i="1" dirty="0"/>
              <a:t>Support cross-cultural learning and motivation</a:t>
            </a:r>
          </a:p>
          <a:p>
            <a:pPr marL="800100" lvl="1" indent="-342900">
              <a:buFont typeface="Arial"/>
              <a:buChar char="•"/>
            </a:pPr>
            <a:r>
              <a:rPr lang="en-US" i="1" dirty="0"/>
              <a:t>Model bridging and processes for cross-cultural learning</a:t>
            </a:r>
          </a:p>
          <a:p>
            <a:pPr marL="800100" lvl="1" indent="-342900">
              <a:buFont typeface="Arial"/>
              <a:buChar char="•"/>
            </a:pPr>
            <a:r>
              <a:rPr lang="en-US" i="1" dirty="0"/>
              <a:t>Use consultation methods matched with the </a:t>
            </a:r>
            <a:r>
              <a:rPr lang="en-US" i="1" dirty="0" err="1"/>
              <a:t>consultee’s</a:t>
            </a:r>
            <a:r>
              <a:rPr lang="en-US" i="1" dirty="0"/>
              <a:t> style</a:t>
            </a:r>
          </a:p>
          <a:p>
            <a:pPr marL="800100" lvl="1" indent="-342900">
              <a:buFont typeface="Arial"/>
              <a:buChar char="•"/>
            </a:pPr>
            <a:r>
              <a:rPr lang="en-US" i="1" dirty="0"/>
              <a:t>Work to build </a:t>
            </a:r>
            <a:r>
              <a:rPr lang="en-US" i="1" dirty="0" err="1"/>
              <a:t>consultee</a:t>
            </a:r>
            <a:r>
              <a:rPr lang="en-US" i="1" dirty="0"/>
              <a:t> confidence and self-efficacy</a:t>
            </a:r>
          </a:p>
          <a:p>
            <a:pPr marL="800100" lvl="1" indent="-342900">
              <a:buFont typeface="Arial"/>
              <a:buChar char="•"/>
            </a:pPr>
            <a:r>
              <a:rPr lang="en-US" i="1" dirty="0"/>
              <a:t>Work to increase knowledge, skill, and objectivity</a:t>
            </a:r>
          </a:p>
          <a:p>
            <a:endParaRPr lang="en-US" dirty="0"/>
          </a:p>
        </p:txBody>
      </p:sp>
      <p:sp>
        <p:nvSpPr>
          <p:cNvPr id="9" name="Content Placeholder 8"/>
          <p:cNvSpPr>
            <a:spLocks noGrp="1"/>
          </p:cNvSpPr>
          <p:nvPr>
            <p:ph sz="quarter" idx="4"/>
          </p:nvPr>
        </p:nvSpPr>
        <p:spPr>
          <a:xfrm>
            <a:off x="6416037" y="1858861"/>
            <a:ext cx="5194771" cy="4398689"/>
          </a:xfrm>
        </p:spPr>
        <p:txBody>
          <a:bodyPr/>
          <a:lstStyle/>
          <a:p>
            <a:pPr marL="342900" indent="-342900"/>
            <a:r>
              <a:rPr lang="en-US" sz="1600" dirty="0"/>
              <a:t>Continue ones professional development and reflective thinking</a:t>
            </a:r>
          </a:p>
          <a:p>
            <a:pPr marL="800100" lvl="1" indent="-342900"/>
            <a:r>
              <a:rPr lang="en-US" i="1" dirty="0"/>
              <a:t>Continue to learn</a:t>
            </a:r>
          </a:p>
          <a:p>
            <a:pPr marL="800100" lvl="1" indent="-342900"/>
            <a:r>
              <a:rPr lang="en-US" i="1" dirty="0"/>
              <a:t>Engage in formal and informal continuing professional development</a:t>
            </a:r>
          </a:p>
          <a:p>
            <a:pPr marL="800100" lvl="1" indent="-342900"/>
            <a:r>
              <a:rPr lang="en-US" i="1" dirty="0"/>
              <a:t>Seek feedback</a:t>
            </a:r>
          </a:p>
          <a:p>
            <a:pPr marL="800100" lvl="1" indent="-342900"/>
            <a:r>
              <a:rPr lang="en-US" i="1" dirty="0"/>
              <a:t>Seek cultural guides and teachers</a:t>
            </a:r>
          </a:p>
          <a:p>
            <a:endParaRPr lang="en-US" dirty="0"/>
          </a:p>
        </p:txBody>
      </p:sp>
    </p:spTree>
    <p:extLst>
      <p:ext uri="{BB962C8B-B14F-4D97-AF65-F5344CB8AC3E}">
        <p14:creationId xmlns:p14="http://schemas.microsoft.com/office/powerpoint/2010/main" val="308577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normAutofit/>
          </a:bodyPr>
          <a:lstStyle/>
          <a:p>
            <a:r>
              <a:rPr lang="en-US" dirty="0"/>
              <a:t>Bernal’s Ecological Validity Model for adapting </a:t>
            </a:r>
            <a:r>
              <a:rPr lang="en-US" dirty="0" err="1" smtClean="0"/>
              <a:t>EBi</a:t>
            </a:r>
            <a:endParaRPr lang="en-US" dirty="0"/>
          </a:p>
        </p:txBody>
      </p:sp>
      <p:sp>
        <p:nvSpPr>
          <p:cNvPr id="3" name="Content Placeholder 2"/>
          <p:cNvSpPr>
            <a:spLocks noGrp="1"/>
          </p:cNvSpPr>
          <p:nvPr>
            <p:ph idx="1"/>
          </p:nvPr>
        </p:nvSpPr>
        <p:spPr/>
        <p:txBody>
          <a:bodyPr>
            <a:normAutofit/>
          </a:bodyPr>
          <a:lstStyle/>
          <a:p>
            <a:r>
              <a:rPr lang="en-US" sz="2400" dirty="0"/>
              <a:t>Ecological Validity Model (Bernal, Bonilla, &amp; </a:t>
            </a:r>
            <a:r>
              <a:rPr lang="en-US" sz="2400" dirty="0" err="1"/>
              <a:t>Bellido</a:t>
            </a:r>
            <a:r>
              <a:rPr lang="en-US" sz="2400" dirty="0"/>
              <a:t>, 1995)</a:t>
            </a:r>
          </a:p>
          <a:p>
            <a:r>
              <a:rPr lang="en-US" sz="2400" dirty="0"/>
              <a:t>Originally conceptualized for Latino populations</a:t>
            </a:r>
          </a:p>
          <a:p>
            <a:r>
              <a:rPr lang="en-US" sz="2400" dirty="0"/>
              <a:t>Systematic framework for adapting EBIs</a:t>
            </a:r>
          </a:p>
          <a:p>
            <a:r>
              <a:rPr lang="en-US" sz="2400" dirty="0"/>
              <a:t>Outlined rules and tenants for making cultural adaptations and modifications to EBI</a:t>
            </a:r>
          </a:p>
          <a:p>
            <a:r>
              <a:rPr lang="en-US" sz="2400" dirty="0"/>
              <a:t>8 essential features to adapt and modify EBIs</a:t>
            </a:r>
          </a:p>
          <a:p>
            <a:endParaRPr lang="en-US" dirty="0"/>
          </a:p>
          <a:p>
            <a:endParaRPr lang="en-US" dirty="0"/>
          </a:p>
        </p:txBody>
      </p:sp>
    </p:spTree>
    <p:extLst>
      <p:ext uri="{BB962C8B-B14F-4D97-AF65-F5344CB8AC3E}">
        <p14:creationId xmlns:p14="http://schemas.microsoft.com/office/powerpoint/2010/main" val="4044338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normAutofit/>
          </a:bodyPr>
          <a:lstStyle/>
          <a:p>
            <a:r>
              <a:rPr lang="en-US" sz="3000" dirty="0"/>
              <a:t>Ecological Validity Model </a:t>
            </a:r>
            <a:r>
              <a:rPr lang="en-US" sz="3200" dirty="0"/>
              <a:t>(Bernal, Bonilla, &amp; </a:t>
            </a:r>
            <a:r>
              <a:rPr lang="en-US" sz="3200" dirty="0" err="1"/>
              <a:t>Bellido</a:t>
            </a:r>
            <a:r>
              <a:rPr lang="en-US" sz="3200" dirty="0"/>
              <a:t>, 1995)</a:t>
            </a:r>
            <a:endParaRPr lang="en-US" sz="3000" dirty="0"/>
          </a:p>
        </p:txBody>
      </p:sp>
      <p:graphicFrame>
        <p:nvGraphicFramePr>
          <p:cNvPr id="5" name="Diagrama 4">
            <a:extLst>
              <a:ext uri="{FF2B5EF4-FFF2-40B4-BE49-F238E27FC236}">
                <a16:creationId xmlns:a16="http://schemas.microsoft.com/office/drawing/2014/main" xmlns="" id="{C267A984-EECA-224C-98F0-0141C0BF8EC9}"/>
              </a:ext>
            </a:extLst>
          </p:cNvPr>
          <p:cNvGraphicFramePr/>
          <p:nvPr>
            <p:extLst>
              <p:ext uri="{D42A27DB-BD31-4B8C-83A1-F6EECF244321}">
                <p14:modId xmlns:p14="http://schemas.microsoft.com/office/powerpoint/2010/main" val="2820918998"/>
              </p:ext>
            </p:extLst>
          </p:nvPr>
        </p:nvGraphicFramePr>
        <p:xfrm>
          <a:off x="581192" y="2044700"/>
          <a:ext cx="11118118" cy="467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88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85A71294-C247-450A-BB34-6E68648C95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77" name="Rectangle 76">
            <a:extLst>
              <a:ext uri="{FF2B5EF4-FFF2-40B4-BE49-F238E27FC236}">
                <a16:creationId xmlns:a16="http://schemas.microsoft.com/office/drawing/2014/main" xmlns="" id="{D36A0BA4-6A63-41D3-B0FA-43799ABC4A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ctrTitle"/>
          </p:nvPr>
        </p:nvSpPr>
        <p:spPr>
          <a:xfrm>
            <a:off x="531275" y="1702290"/>
            <a:ext cx="6823988" cy="3453419"/>
          </a:xfrm>
        </p:spPr>
        <p:txBody>
          <a:bodyPr anchor="b">
            <a:normAutofit/>
          </a:bodyPr>
          <a:lstStyle/>
          <a:p>
            <a:pPr>
              <a:lnSpc>
                <a:spcPct val="90000"/>
              </a:lnSpc>
            </a:pPr>
            <a:r>
              <a:rPr lang="en-US" sz="6000" dirty="0">
                <a:solidFill>
                  <a:schemeClr val="tx1"/>
                </a:solidFill>
              </a:rPr>
              <a:t>Applying the Framework: Culturally responsive PBIS</a:t>
            </a:r>
          </a:p>
        </p:txBody>
      </p:sp>
      <p:sp>
        <p:nvSpPr>
          <p:cNvPr id="79" name="Rectangle 78">
            <a:extLst>
              <a:ext uri="{FF2B5EF4-FFF2-40B4-BE49-F238E27FC236}">
                <a16:creationId xmlns:a16="http://schemas.microsoft.com/office/drawing/2014/main" xmlns="" id="{673313D8-D259-4D89-9CE5-14884FB40D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30" name="Picture 6" descr="Image result for diversity hand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12" r="11720" b="4"/>
          <a:stretch/>
        </p:blipFill>
        <p:spPr bwMode="auto">
          <a:xfrm>
            <a:off x="7405179" y="10"/>
            <a:ext cx="478682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6155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PBIS 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08000"/>
            <a:ext cx="5031036" cy="6083300"/>
          </a:xfrm>
          <a:prstGeom prst="rect">
            <a:avLst/>
          </a:prstGeom>
        </p:spPr>
      </p:pic>
      <p:pic>
        <p:nvPicPr>
          <p:cNvPr id="6" name="Picture 5" descr="CRPBIS pg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800" y="584200"/>
            <a:ext cx="6705600" cy="5930900"/>
          </a:xfrm>
          <a:prstGeom prst="rect">
            <a:avLst/>
          </a:prstGeom>
        </p:spPr>
      </p:pic>
      <p:sp>
        <p:nvSpPr>
          <p:cNvPr id="2" name="Rectángulo 1">
            <a:extLst>
              <a:ext uri="{FF2B5EF4-FFF2-40B4-BE49-F238E27FC236}">
                <a16:creationId xmlns:a16="http://schemas.microsoft.com/office/drawing/2014/main" xmlns="" id="{E2DA1E3F-C215-FC46-B416-ED7D6D0B4BF6}"/>
              </a:ext>
            </a:extLst>
          </p:cNvPr>
          <p:cNvSpPr/>
          <p:nvPr/>
        </p:nvSpPr>
        <p:spPr>
          <a:xfrm>
            <a:off x="8185101" y="6550223"/>
            <a:ext cx="3691498" cy="307777"/>
          </a:xfrm>
          <a:prstGeom prst="rect">
            <a:avLst/>
          </a:prstGeom>
        </p:spPr>
        <p:txBody>
          <a:bodyPr wrap="none">
            <a:spAutoFit/>
          </a:bodyPr>
          <a:lstStyle/>
          <a:p>
            <a:r>
              <a:rPr lang="es-MX" sz="1400" dirty="0"/>
              <a:t>(Neely, </a:t>
            </a:r>
            <a:r>
              <a:rPr lang="es-MX" sz="1400" dirty="0" smtClean="0"/>
              <a:t>Gann, Castro</a:t>
            </a:r>
            <a:r>
              <a:rPr lang="es-MX" sz="1400" dirty="0"/>
              <a:t>-Villarreal, &amp; Villarreal, 2019)</a:t>
            </a:r>
          </a:p>
        </p:txBody>
      </p:sp>
    </p:spTree>
    <p:extLst>
      <p:ext uri="{BB962C8B-B14F-4D97-AF65-F5344CB8AC3E}">
        <p14:creationId xmlns:p14="http://schemas.microsoft.com/office/powerpoint/2010/main" val="239249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solidFill>
                  <a:schemeClr val="accent1">
                    <a:lumMod val="75000"/>
                  </a:schemeClr>
                </a:solidFill>
              </a:rPr>
              <a:t>The Ecological Validity Model in Practice</a:t>
            </a:r>
          </a:p>
        </p:txBody>
      </p:sp>
      <p:sp>
        <p:nvSpPr>
          <p:cNvPr id="3" name="Content Placeholder 2"/>
          <p:cNvSpPr>
            <a:spLocks noGrp="1"/>
          </p:cNvSpPr>
          <p:nvPr>
            <p:ph idx="1"/>
          </p:nvPr>
        </p:nvSpPr>
        <p:spPr>
          <a:xfrm>
            <a:off x="581192" y="1890876"/>
            <a:ext cx="11029615" cy="4084474"/>
          </a:xfrm>
        </p:spPr>
        <p:txBody>
          <a:bodyPr>
            <a:normAutofit/>
          </a:bodyPr>
          <a:lstStyle/>
          <a:p>
            <a:pPr>
              <a:buFont typeface="Wingdings" pitchFamily="2" charset="2"/>
              <a:buChar char="§"/>
            </a:pPr>
            <a:r>
              <a:rPr lang="en-US" sz="2400" dirty="0"/>
              <a:t>Considered the Context via Extensive Mapping, needs assessment, &amp; “getting to know the territory”</a:t>
            </a:r>
          </a:p>
          <a:p>
            <a:pPr>
              <a:buFont typeface="Wingdings" pitchFamily="2" charset="2"/>
              <a:buChar char="§"/>
            </a:pPr>
            <a:r>
              <a:rPr lang="en-US" sz="2400" dirty="0"/>
              <a:t>Considered cultural adaptations by element</a:t>
            </a:r>
          </a:p>
          <a:p>
            <a:pPr lvl="1">
              <a:buFont typeface="Wingdings" pitchFamily="2" charset="2"/>
              <a:buChar char="§"/>
            </a:pPr>
            <a:r>
              <a:rPr lang="en-US" sz="2400" b="1" i="1" dirty="0"/>
              <a:t>Language</a:t>
            </a:r>
          </a:p>
          <a:p>
            <a:pPr lvl="1">
              <a:buFont typeface="Wingdings" pitchFamily="2" charset="2"/>
              <a:buChar char="§"/>
            </a:pPr>
            <a:r>
              <a:rPr lang="en-US" sz="2400" dirty="0"/>
              <a:t>Persons</a:t>
            </a:r>
          </a:p>
          <a:p>
            <a:pPr lvl="1">
              <a:buFont typeface="Wingdings" pitchFamily="2" charset="2"/>
              <a:buChar char="§"/>
            </a:pPr>
            <a:r>
              <a:rPr lang="en-US" sz="2400" dirty="0"/>
              <a:t>Metaphor</a:t>
            </a:r>
          </a:p>
          <a:p>
            <a:pPr lvl="1">
              <a:buFont typeface="Wingdings" pitchFamily="2" charset="2"/>
              <a:buChar char="§"/>
            </a:pPr>
            <a:r>
              <a:rPr lang="en-US" sz="2400" b="1" i="1" dirty="0"/>
              <a:t>Content</a:t>
            </a:r>
            <a:endParaRPr lang="en-US" sz="2000" b="1" i="1" dirty="0"/>
          </a:p>
        </p:txBody>
      </p:sp>
      <p:sp>
        <p:nvSpPr>
          <p:cNvPr id="4" name="Rectángulo 3">
            <a:extLst>
              <a:ext uri="{FF2B5EF4-FFF2-40B4-BE49-F238E27FC236}">
                <a16:creationId xmlns:a16="http://schemas.microsoft.com/office/drawing/2014/main" xmlns="" id="{E21D45BF-ED0B-984F-A710-6EBD2C6B26D2}"/>
              </a:ext>
            </a:extLst>
          </p:cNvPr>
          <p:cNvSpPr/>
          <p:nvPr/>
        </p:nvSpPr>
        <p:spPr>
          <a:xfrm>
            <a:off x="5000009" y="3590507"/>
            <a:ext cx="6096000" cy="2022092"/>
          </a:xfrm>
          <a:prstGeom prst="rect">
            <a:avLst/>
          </a:prstGeom>
        </p:spPr>
        <p:txBody>
          <a:bodyPr>
            <a:spAutoFit/>
          </a:bodyPr>
          <a:lstStyle/>
          <a:p>
            <a:pPr marL="630000" lvl="1" indent="-306000" defTabSz="457200">
              <a:spcBef>
                <a:spcPct val="20000"/>
              </a:spcBef>
              <a:spcAft>
                <a:spcPts val="600"/>
              </a:spcAft>
              <a:buClr>
                <a:srgbClr val="C34D97"/>
              </a:buClr>
              <a:buSzPct val="92000"/>
              <a:buFont typeface="Wingdings" pitchFamily="2" charset="2"/>
              <a:buChar char="§"/>
            </a:pPr>
            <a:r>
              <a:rPr lang="en-US" sz="2400" dirty="0">
                <a:solidFill>
                  <a:srgbClr val="000000">
                    <a:lumMod val="75000"/>
                    <a:lumOff val="25000"/>
                  </a:srgbClr>
                </a:solidFill>
              </a:rPr>
              <a:t>Concepts </a:t>
            </a:r>
          </a:p>
          <a:p>
            <a:pPr marL="630000" lvl="1" indent="-306000" defTabSz="457200">
              <a:spcBef>
                <a:spcPct val="20000"/>
              </a:spcBef>
              <a:spcAft>
                <a:spcPts val="600"/>
              </a:spcAft>
              <a:buClr>
                <a:srgbClr val="C34D97"/>
              </a:buClr>
              <a:buSzPct val="92000"/>
              <a:buFont typeface="Wingdings" pitchFamily="2" charset="2"/>
              <a:buChar char="§"/>
            </a:pPr>
            <a:r>
              <a:rPr lang="en-US" sz="2400" b="1" i="1" dirty="0">
                <a:solidFill>
                  <a:srgbClr val="000000">
                    <a:lumMod val="75000"/>
                    <a:lumOff val="25000"/>
                  </a:srgbClr>
                </a:solidFill>
              </a:rPr>
              <a:t>Goals</a:t>
            </a:r>
          </a:p>
          <a:p>
            <a:pPr marL="630000" lvl="1" indent="-306000" defTabSz="457200">
              <a:spcBef>
                <a:spcPct val="20000"/>
              </a:spcBef>
              <a:spcAft>
                <a:spcPts val="600"/>
              </a:spcAft>
              <a:buClr>
                <a:srgbClr val="C34D97"/>
              </a:buClr>
              <a:buSzPct val="92000"/>
              <a:buFont typeface="Wingdings" pitchFamily="2" charset="2"/>
              <a:buChar char="§"/>
            </a:pPr>
            <a:r>
              <a:rPr lang="en-US" sz="2400" dirty="0">
                <a:solidFill>
                  <a:srgbClr val="000000">
                    <a:lumMod val="75000"/>
                    <a:lumOff val="25000"/>
                  </a:srgbClr>
                </a:solidFill>
              </a:rPr>
              <a:t>Methods </a:t>
            </a:r>
          </a:p>
          <a:p>
            <a:pPr marL="630000" lvl="1" indent="-306000" defTabSz="457200">
              <a:spcBef>
                <a:spcPct val="20000"/>
              </a:spcBef>
              <a:spcAft>
                <a:spcPts val="600"/>
              </a:spcAft>
              <a:buClr>
                <a:srgbClr val="C34D97"/>
              </a:buClr>
              <a:buSzPct val="92000"/>
              <a:buFont typeface="Wingdings" pitchFamily="2" charset="2"/>
              <a:buChar char="§"/>
            </a:pPr>
            <a:r>
              <a:rPr lang="en-US" sz="2400" b="1" i="1" dirty="0">
                <a:solidFill>
                  <a:srgbClr val="000000">
                    <a:lumMod val="75000"/>
                    <a:lumOff val="25000"/>
                  </a:srgbClr>
                </a:solidFill>
              </a:rPr>
              <a:t>Context</a:t>
            </a:r>
            <a:endParaRPr lang="es-MX" dirty="0"/>
          </a:p>
        </p:txBody>
      </p:sp>
    </p:spTree>
    <p:extLst>
      <p:ext uri="{BB962C8B-B14F-4D97-AF65-F5344CB8AC3E}">
        <p14:creationId xmlns:p14="http://schemas.microsoft.com/office/powerpoint/2010/main" val="118499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Multicultural Consultation: </a:t>
            </a:r>
            <a:br>
              <a:rPr lang="en-US" dirty="0">
                <a:solidFill>
                  <a:schemeClr val="accent1">
                    <a:lumMod val="75000"/>
                  </a:schemeClr>
                </a:solidFill>
              </a:rPr>
            </a:br>
            <a:r>
              <a:rPr lang="en-US" dirty="0">
                <a:solidFill>
                  <a:schemeClr val="accent1">
                    <a:lumMod val="75000"/>
                  </a:schemeClr>
                </a:solidFill>
              </a:rPr>
              <a:t>Culturally Responsive PBIS</a:t>
            </a:r>
          </a:p>
        </p:txBody>
      </p:sp>
      <p:sp>
        <p:nvSpPr>
          <p:cNvPr id="3" name="Content Placeholder 2"/>
          <p:cNvSpPr>
            <a:spLocks noGrp="1"/>
          </p:cNvSpPr>
          <p:nvPr>
            <p:ph idx="1"/>
          </p:nvPr>
        </p:nvSpPr>
        <p:spPr/>
        <p:txBody>
          <a:bodyPr>
            <a:normAutofit/>
          </a:bodyPr>
          <a:lstStyle/>
          <a:p>
            <a:pPr marL="0" indent="0">
              <a:buNone/>
            </a:pPr>
            <a:r>
              <a:rPr lang="en-US" sz="2400" b="1" dirty="0"/>
              <a:t>Participants</a:t>
            </a:r>
          </a:p>
          <a:p>
            <a:pPr fontAlgn="base"/>
            <a:r>
              <a:rPr lang="en-US" sz="2400" dirty="0"/>
              <a:t>A total of six educators from two university-supported laboratory schools enrolled in this study. </a:t>
            </a:r>
          </a:p>
          <a:p>
            <a:pPr lvl="1" fontAlgn="base"/>
            <a:r>
              <a:rPr lang="en-US" sz="2000" dirty="0"/>
              <a:t>Five of the educators completed the entire study. </a:t>
            </a:r>
          </a:p>
          <a:p>
            <a:pPr lvl="1" fontAlgn="base"/>
            <a:r>
              <a:rPr lang="en-US" sz="2000" dirty="0"/>
              <a:t>The sixth educator (Educator F) did not complete the study due to personal medical complications.</a:t>
            </a:r>
          </a:p>
          <a:p>
            <a:pPr fontAlgn="base"/>
            <a:r>
              <a:rPr lang="en-US" sz="2400" dirty="0"/>
              <a:t>Four of the six educators were general education teachers and two were bilingual education teachers</a:t>
            </a:r>
          </a:p>
        </p:txBody>
      </p:sp>
    </p:spTree>
    <p:extLst>
      <p:ext uri="{BB962C8B-B14F-4D97-AF65-F5344CB8AC3E}">
        <p14:creationId xmlns:p14="http://schemas.microsoft.com/office/powerpoint/2010/main" val="9868418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Multicultural Consultation: </a:t>
            </a:r>
            <a:br>
              <a:rPr lang="en-US" dirty="0">
                <a:solidFill>
                  <a:schemeClr val="accent1">
                    <a:lumMod val="75000"/>
                  </a:schemeClr>
                </a:solidFill>
              </a:rPr>
            </a:br>
            <a:r>
              <a:rPr lang="en-US" dirty="0">
                <a:solidFill>
                  <a:schemeClr val="accent1">
                    <a:lumMod val="75000"/>
                  </a:schemeClr>
                </a:solidFill>
              </a:rPr>
              <a:t>Culturally Responsive PBIS</a:t>
            </a:r>
          </a:p>
        </p:txBody>
      </p:sp>
      <p:sp>
        <p:nvSpPr>
          <p:cNvPr id="3" name="Content Placeholder 2"/>
          <p:cNvSpPr>
            <a:spLocks noGrp="1"/>
          </p:cNvSpPr>
          <p:nvPr>
            <p:ph idx="1"/>
          </p:nvPr>
        </p:nvSpPr>
        <p:spPr/>
        <p:txBody>
          <a:bodyPr>
            <a:normAutofit lnSpcReduction="10000"/>
          </a:bodyPr>
          <a:lstStyle/>
          <a:p>
            <a:pPr marL="0" indent="0">
              <a:buNone/>
            </a:pPr>
            <a:r>
              <a:rPr lang="en-US" sz="2000" b="1" dirty="0"/>
              <a:t>Procedures   </a:t>
            </a:r>
            <a:endParaRPr lang="en-US" sz="2000" dirty="0"/>
          </a:p>
          <a:p>
            <a:r>
              <a:rPr lang="en-US" sz="2000" b="1" i="1" dirty="0"/>
              <a:t>Baseline </a:t>
            </a:r>
            <a:endParaRPr lang="en-US" sz="2000" dirty="0"/>
          </a:p>
          <a:p>
            <a:pPr lvl="1"/>
            <a:r>
              <a:rPr lang="en-US" sz="2000" dirty="0"/>
              <a:t>During baseline, each teacher was instructed to conduct lessons as usual. No feedback or direction was provided during this time. Behavioral observations were conducted using the researcher developed culturally responsive classroom management evaluation tool (available upon request from Dr. Castro-Villarreal)</a:t>
            </a:r>
          </a:p>
          <a:p>
            <a:r>
              <a:rPr lang="en-US" sz="2000" b="1" i="1" dirty="0"/>
              <a:t>Coaching</a:t>
            </a:r>
            <a:endParaRPr lang="en-US" sz="2000" dirty="0"/>
          </a:p>
          <a:p>
            <a:pPr lvl="1"/>
            <a:r>
              <a:rPr lang="en-US" sz="2000" dirty="0"/>
              <a:t>The intervention and consultation phase composed of an initial small group training and follow-up individual coaching sessions. Follow-up individual coaching sessions were conducted in the teacher’s classrooms during their conference periods and lasted between 10-30 minutes each.</a:t>
            </a:r>
          </a:p>
        </p:txBody>
      </p:sp>
    </p:spTree>
    <p:extLst>
      <p:ext uri="{BB962C8B-B14F-4D97-AF65-F5344CB8AC3E}">
        <p14:creationId xmlns:p14="http://schemas.microsoft.com/office/powerpoint/2010/main" val="40759951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122" y="722501"/>
            <a:ext cx="8181663" cy="5321240"/>
          </a:xfrm>
          <a:prstGeom prst="rect">
            <a:avLst/>
          </a:prstGeom>
        </p:spPr>
      </p:pic>
    </p:spTree>
    <p:extLst>
      <p:ext uri="{BB962C8B-B14F-4D97-AF65-F5344CB8AC3E}">
        <p14:creationId xmlns:p14="http://schemas.microsoft.com/office/powerpoint/2010/main" val="17330506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482" y="853220"/>
            <a:ext cx="6766994" cy="571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949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endix 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00" y="584200"/>
            <a:ext cx="9203246" cy="6273800"/>
          </a:xfrm>
          <a:prstGeom prst="rect">
            <a:avLst/>
          </a:prstGeom>
        </p:spPr>
      </p:pic>
      <p:sp>
        <p:nvSpPr>
          <p:cNvPr id="3" name="Rectángulo 2">
            <a:extLst>
              <a:ext uri="{FF2B5EF4-FFF2-40B4-BE49-F238E27FC236}">
                <a16:creationId xmlns:a16="http://schemas.microsoft.com/office/drawing/2014/main" xmlns="" id="{82205B21-2D7B-D444-AA7B-1E93D2FAB66B}"/>
              </a:ext>
            </a:extLst>
          </p:cNvPr>
          <p:cNvSpPr/>
          <p:nvPr/>
        </p:nvSpPr>
        <p:spPr>
          <a:xfrm>
            <a:off x="8921361" y="6515100"/>
            <a:ext cx="3270639" cy="307777"/>
          </a:xfrm>
          <a:prstGeom prst="rect">
            <a:avLst/>
          </a:prstGeom>
        </p:spPr>
        <p:txBody>
          <a:bodyPr wrap="none">
            <a:spAutoFit/>
          </a:bodyPr>
          <a:lstStyle/>
          <a:p>
            <a:r>
              <a:rPr lang="es-MX" sz="1400" dirty="0"/>
              <a:t>(Neely, Castro-Villarreal, &amp; Villarreal, 2019)</a:t>
            </a:r>
          </a:p>
        </p:txBody>
      </p:sp>
    </p:spTree>
    <p:extLst>
      <p:ext uri="{BB962C8B-B14F-4D97-AF65-F5344CB8AC3E}">
        <p14:creationId xmlns:p14="http://schemas.microsoft.com/office/powerpoint/2010/main" val="16661444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quency Cou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836" y="109182"/>
            <a:ext cx="8614238" cy="6858000"/>
          </a:xfrm>
          <a:prstGeom prst="rect">
            <a:avLst/>
          </a:prstGeom>
          <a:scene3d>
            <a:camera prst="orthographicFront">
              <a:rot lat="0" lon="0" rev="16200000"/>
            </a:camera>
            <a:lightRig rig="threePt" dir="t"/>
          </a:scene3d>
        </p:spPr>
      </p:pic>
      <p:sp>
        <p:nvSpPr>
          <p:cNvPr id="3" name="Rectángulo 2">
            <a:extLst>
              <a:ext uri="{FF2B5EF4-FFF2-40B4-BE49-F238E27FC236}">
                <a16:creationId xmlns:a16="http://schemas.microsoft.com/office/drawing/2014/main" xmlns="" id="{97849420-8035-0B49-8263-4E6DF6611A70}"/>
              </a:ext>
            </a:extLst>
          </p:cNvPr>
          <p:cNvSpPr/>
          <p:nvPr/>
        </p:nvSpPr>
        <p:spPr>
          <a:xfrm>
            <a:off x="8489982" y="6404673"/>
            <a:ext cx="3702018" cy="307777"/>
          </a:xfrm>
          <a:prstGeom prst="rect">
            <a:avLst/>
          </a:prstGeom>
        </p:spPr>
        <p:txBody>
          <a:bodyPr wrap="none">
            <a:spAutoFit/>
          </a:bodyPr>
          <a:lstStyle/>
          <a:p>
            <a:r>
              <a:rPr lang="es-MX" sz="1400" dirty="0"/>
              <a:t>(Neely</a:t>
            </a:r>
            <a:r>
              <a:rPr lang="es-MX" sz="1400" dirty="0" smtClean="0"/>
              <a:t>, Gann, </a:t>
            </a:r>
            <a:r>
              <a:rPr lang="es-MX" sz="1400" dirty="0"/>
              <a:t>Castro-Villarreal, &amp; Villarreal, 2019)</a:t>
            </a:r>
          </a:p>
        </p:txBody>
      </p:sp>
    </p:spTree>
    <p:extLst>
      <p:ext uri="{BB962C8B-B14F-4D97-AF65-F5344CB8AC3E}">
        <p14:creationId xmlns:p14="http://schemas.microsoft.com/office/powerpoint/2010/main" val="10623936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PBIS Resul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013" y="29067"/>
            <a:ext cx="6620130" cy="7662908"/>
          </a:xfrm>
          <a:prstGeom prst="rect">
            <a:avLst/>
          </a:prstGeom>
        </p:spPr>
      </p:pic>
      <p:sp>
        <p:nvSpPr>
          <p:cNvPr id="3" name="Title 2"/>
          <p:cNvSpPr>
            <a:spLocks noGrp="1"/>
          </p:cNvSpPr>
          <p:nvPr>
            <p:ph type="title"/>
          </p:nvPr>
        </p:nvSpPr>
        <p:spPr>
          <a:xfrm>
            <a:off x="767857" y="2567790"/>
            <a:ext cx="3031852" cy="1722419"/>
          </a:xfrm>
        </p:spPr>
        <p:txBody>
          <a:bodyPr anchor="ctr"/>
          <a:lstStyle/>
          <a:p>
            <a:pPr algn="ctr"/>
            <a:r>
              <a:rPr lang="en-US" sz="3600" dirty="0"/>
              <a:t>Results</a:t>
            </a:r>
            <a:endParaRPr lang="en-US" dirty="0"/>
          </a:p>
        </p:txBody>
      </p:sp>
      <p:sp>
        <p:nvSpPr>
          <p:cNvPr id="6" name="Rectángulo 5">
            <a:extLst>
              <a:ext uri="{FF2B5EF4-FFF2-40B4-BE49-F238E27FC236}">
                <a16:creationId xmlns:a16="http://schemas.microsoft.com/office/drawing/2014/main" xmlns="" id="{08A5F631-C2DA-034B-BD42-82868FF0124B}"/>
              </a:ext>
            </a:extLst>
          </p:cNvPr>
          <p:cNvSpPr/>
          <p:nvPr/>
        </p:nvSpPr>
        <p:spPr>
          <a:xfrm>
            <a:off x="8332353" y="6550223"/>
            <a:ext cx="3691498" cy="307777"/>
          </a:xfrm>
          <a:prstGeom prst="rect">
            <a:avLst/>
          </a:prstGeom>
        </p:spPr>
        <p:txBody>
          <a:bodyPr wrap="none">
            <a:spAutoFit/>
          </a:bodyPr>
          <a:lstStyle/>
          <a:p>
            <a:r>
              <a:rPr lang="es-MX" sz="1400" dirty="0"/>
              <a:t>(Neely, </a:t>
            </a:r>
            <a:r>
              <a:rPr lang="es-MX" sz="1400" dirty="0" smtClean="0"/>
              <a:t>Gann, Castro</a:t>
            </a:r>
            <a:r>
              <a:rPr lang="es-MX" sz="1400" dirty="0"/>
              <a:t>-Villarreal, &amp; Villarreal, 2019)</a:t>
            </a:r>
          </a:p>
        </p:txBody>
      </p:sp>
    </p:spTree>
    <p:extLst>
      <p:ext uri="{BB962C8B-B14F-4D97-AF65-F5344CB8AC3E}">
        <p14:creationId xmlns:p14="http://schemas.microsoft.com/office/powerpoint/2010/main" val="119077877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endix C.pdf"/>
          <p:cNvPicPr>
            <a:picLocks noChangeAspect="1"/>
          </p:cNvPicPr>
          <p:nvPr/>
        </p:nvPicPr>
        <p:blipFill rotWithShape="1">
          <a:blip r:embed="rId2">
            <a:extLst>
              <a:ext uri="{28A0092B-C50C-407E-A947-70E740481C1C}">
                <a14:useLocalDpi xmlns:a14="http://schemas.microsoft.com/office/drawing/2010/main" val="0"/>
              </a:ext>
            </a:extLst>
          </a:blip>
          <a:srcRect l="16399" t="11914" r="15672" b="18670"/>
          <a:stretch/>
        </p:blipFill>
        <p:spPr>
          <a:xfrm>
            <a:off x="2503283" y="0"/>
            <a:ext cx="6387053" cy="6858000"/>
          </a:xfrm>
          <a:prstGeom prst="rect">
            <a:avLst/>
          </a:prstGeom>
        </p:spPr>
      </p:pic>
      <p:sp>
        <p:nvSpPr>
          <p:cNvPr id="3" name="Rectángulo 2">
            <a:extLst>
              <a:ext uri="{FF2B5EF4-FFF2-40B4-BE49-F238E27FC236}">
                <a16:creationId xmlns:a16="http://schemas.microsoft.com/office/drawing/2014/main" xmlns="" id="{CA02FA56-5708-4344-AFB7-3E1B7C4B887A}"/>
              </a:ext>
            </a:extLst>
          </p:cNvPr>
          <p:cNvSpPr/>
          <p:nvPr/>
        </p:nvSpPr>
        <p:spPr>
          <a:xfrm>
            <a:off x="8921361" y="6515100"/>
            <a:ext cx="3270639" cy="307777"/>
          </a:xfrm>
          <a:prstGeom prst="rect">
            <a:avLst/>
          </a:prstGeom>
        </p:spPr>
        <p:txBody>
          <a:bodyPr wrap="none">
            <a:spAutoFit/>
          </a:bodyPr>
          <a:lstStyle/>
          <a:p>
            <a:r>
              <a:rPr lang="es-MX" sz="1400" dirty="0"/>
              <a:t>(Neely, Castro-Villarreal, &amp; Villarreal, 2019)</a:t>
            </a:r>
          </a:p>
        </p:txBody>
      </p:sp>
    </p:spTree>
    <p:extLst>
      <p:ext uri="{BB962C8B-B14F-4D97-AF65-F5344CB8AC3E}">
        <p14:creationId xmlns:p14="http://schemas.microsoft.com/office/powerpoint/2010/main" val="29749820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19123" y="761999"/>
            <a:ext cx="8444052" cy="5756787"/>
          </a:xfrm>
          <a:prstGeom prst="rect">
            <a:avLst/>
          </a:prstGeom>
        </p:spPr>
      </p:pic>
    </p:spTree>
    <p:extLst>
      <p:ext uri="{BB962C8B-B14F-4D97-AF65-F5344CB8AC3E}">
        <p14:creationId xmlns:p14="http://schemas.microsoft.com/office/powerpoint/2010/main" val="26443907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5395.jpg"/>
          <p:cNvPicPr>
            <a:picLocks noGrp="1" noChangeAspect="1"/>
          </p:cNvPicPr>
          <p:nvPr/>
        </p:nvPicPr>
        <p:blipFill rotWithShape="1">
          <a:blip r:embed="rId3">
            <a:extLst>
              <a:ext uri="{28A0092B-C50C-407E-A947-70E740481C1C}">
                <a14:useLocalDpi xmlns:a14="http://schemas.microsoft.com/office/drawing/2010/main" val="0"/>
              </a:ext>
            </a:extLst>
          </a:blip>
          <a:srcRect l="-296" t="10551" r="77" b="8527"/>
          <a:stretch/>
        </p:blipFill>
        <p:spPr>
          <a:xfrm>
            <a:off x="0" y="2"/>
            <a:ext cx="12192000" cy="6857999"/>
          </a:xfrm>
          <a:prstGeom prst="rect">
            <a:avLst/>
          </a:prstGeom>
        </p:spPr>
      </p:pic>
    </p:spTree>
    <p:extLst>
      <p:ext uri="{BB962C8B-B14F-4D97-AF65-F5344CB8AC3E}">
        <p14:creationId xmlns:p14="http://schemas.microsoft.com/office/powerpoint/2010/main" val="34629200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9743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03 at 1.12.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6065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DD60C94-0C9C-47B7-BE88-045235ACC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46533" y="1552397"/>
            <a:ext cx="11293912" cy="3654081"/>
          </a:xfrm>
        </p:spPr>
        <p:txBody>
          <a:bodyPr anchor="ctr">
            <a:normAutofit/>
          </a:bodyPr>
          <a:lstStyle/>
          <a:p>
            <a:pPr algn="ctr">
              <a:lnSpc>
                <a:spcPct val="90000"/>
              </a:lnSpc>
            </a:pPr>
            <a:r>
              <a:rPr lang="en-US" sz="4000" dirty="0"/>
              <a:t>Applying the Framework: Culturally Responsive Consultee-Centered Consultation</a:t>
            </a:r>
          </a:p>
        </p:txBody>
      </p:sp>
      <p:sp>
        <p:nvSpPr>
          <p:cNvPr id="11" name="Rectangle 10">
            <a:extLst>
              <a:ext uri="{FF2B5EF4-FFF2-40B4-BE49-F238E27FC236}">
                <a16:creationId xmlns:a16="http://schemas.microsoft.com/office/drawing/2014/main" xmlns="" id="{BFCF7016-AC99-433F-B943-24C3736E0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A03737D1-A930-4E3E-9160-3CD4AEC72A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F71CFF33-010E-4E26-A285-83B182982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3155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2A4E1F3A-522B-8046-95D4-DCA33BE85B67}"/>
              </a:ext>
            </a:extLst>
          </p:cNvPr>
          <p:cNvPicPr>
            <a:picLocks noChangeAspect="1"/>
          </p:cNvPicPr>
          <p:nvPr/>
        </p:nvPicPr>
        <p:blipFill rotWithShape="1">
          <a:blip r:embed="rId2">
            <a:extLst>
              <a:ext uri="{28A0092B-C50C-407E-A947-70E740481C1C}">
                <a14:useLocalDpi xmlns:a14="http://schemas.microsoft.com/office/drawing/2010/main" val="0"/>
              </a:ext>
            </a:extLst>
          </a:blip>
          <a:srcRect l="25723" r="25990"/>
          <a:stretch/>
        </p:blipFill>
        <p:spPr>
          <a:xfrm>
            <a:off x="2687348" y="0"/>
            <a:ext cx="6663150" cy="6858000"/>
          </a:xfrm>
          <a:prstGeom prst="rect">
            <a:avLst/>
          </a:prstGeom>
        </p:spPr>
      </p:pic>
      <p:sp>
        <p:nvSpPr>
          <p:cNvPr id="4" name="Rectángulo 3">
            <a:extLst>
              <a:ext uri="{FF2B5EF4-FFF2-40B4-BE49-F238E27FC236}">
                <a16:creationId xmlns:a16="http://schemas.microsoft.com/office/drawing/2014/main" xmlns="" id="{67AFDF9C-8A7D-A544-AEA1-46A2743B41D2}"/>
              </a:ext>
            </a:extLst>
          </p:cNvPr>
          <p:cNvSpPr/>
          <p:nvPr/>
        </p:nvSpPr>
        <p:spPr>
          <a:xfrm>
            <a:off x="8480121" y="6550223"/>
            <a:ext cx="3711879" cy="307777"/>
          </a:xfrm>
          <a:prstGeom prst="rect">
            <a:avLst/>
          </a:prstGeom>
        </p:spPr>
        <p:txBody>
          <a:bodyPr wrap="square">
            <a:spAutoFit/>
          </a:bodyPr>
          <a:lstStyle/>
          <a:p>
            <a:pPr algn="r"/>
            <a:r>
              <a:rPr lang="es-MX" sz="1400" dirty="0"/>
              <a:t>Castro-Villarreal &amp; Rodriguez (2017).</a:t>
            </a:r>
          </a:p>
        </p:txBody>
      </p:sp>
    </p:spTree>
    <p:extLst>
      <p:ext uri="{BB962C8B-B14F-4D97-AF65-F5344CB8AC3E}">
        <p14:creationId xmlns:p14="http://schemas.microsoft.com/office/powerpoint/2010/main" val="134953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680042"/>
          </a:xfrm>
        </p:spPr>
        <p:txBody>
          <a:bodyPr/>
          <a:lstStyle/>
          <a:p>
            <a:r>
              <a:rPr lang="en-US" dirty="0">
                <a:solidFill>
                  <a:schemeClr val="accent1">
                    <a:lumMod val="75000"/>
                  </a:schemeClr>
                </a:solidFill>
              </a:rPr>
              <a:t>Cultural Context of US public schools</a:t>
            </a:r>
          </a:p>
        </p:txBody>
      </p:sp>
      <p:sp>
        <p:nvSpPr>
          <p:cNvPr id="3" name="Content Placeholder 2"/>
          <p:cNvSpPr>
            <a:spLocks noGrp="1"/>
          </p:cNvSpPr>
          <p:nvPr>
            <p:ph sz="half" idx="1"/>
          </p:nvPr>
        </p:nvSpPr>
        <p:spPr>
          <a:xfrm>
            <a:off x="261154" y="1621510"/>
            <a:ext cx="5834846" cy="4930139"/>
          </a:xfrm>
        </p:spPr>
        <p:txBody>
          <a:bodyPr>
            <a:normAutofit/>
          </a:bodyPr>
          <a:lstStyle/>
          <a:p>
            <a:pPr>
              <a:buFont typeface="Arial"/>
              <a:buChar char="•"/>
            </a:pPr>
            <a:r>
              <a:rPr lang="en-US" dirty="0"/>
              <a:t>By 2020, more than half of US children will belong to an ethnic minority group</a:t>
            </a:r>
          </a:p>
          <a:p>
            <a:pPr>
              <a:buFont typeface="Arial"/>
              <a:buChar char="•"/>
            </a:pPr>
            <a:r>
              <a:rPr lang="en-US" dirty="0"/>
              <a:t>Over 20% of the population speaks a language other than English</a:t>
            </a:r>
          </a:p>
          <a:p>
            <a:pPr lvl="1">
              <a:buFont typeface="Arial"/>
              <a:buChar char="•"/>
            </a:pPr>
            <a:r>
              <a:rPr lang="en-US" sz="1800" dirty="0"/>
              <a:t>Spanish</a:t>
            </a:r>
          </a:p>
          <a:p>
            <a:pPr>
              <a:buFont typeface="Arial"/>
              <a:buChar char="•"/>
            </a:pPr>
            <a:r>
              <a:rPr lang="en-US" dirty="0"/>
              <a:t>Nearly1 in 4 children has at least one immigrant parent</a:t>
            </a:r>
          </a:p>
          <a:p>
            <a:pPr>
              <a:buFont typeface="Arial"/>
              <a:buChar char="•"/>
            </a:pPr>
            <a:r>
              <a:rPr lang="en-US" dirty="0"/>
              <a:t>Approximately 21% of school children live in poverty</a:t>
            </a:r>
          </a:p>
          <a:p>
            <a:pPr lvl="1">
              <a:buFont typeface="Arial"/>
              <a:buChar char="•"/>
            </a:pPr>
            <a:r>
              <a:rPr lang="en-US" dirty="0"/>
              <a:t>39% AA &amp; 33% Hispanics are living in poverty </a:t>
            </a:r>
          </a:p>
          <a:p>
            <a:pPr lvl="1">
              <a:buFont typeface="Arial"/>
              <a:buChar char="•"/>
            </a:pPr>
            <a:r>
              <a:rPr lang="en-US" dirty="0"/>
              <a:t>About half of US public school students qualify for free and reduced lunch</a:t>
            </a:r>
          </a:p>
          <a:p>
            <a:pPr>
              <a:buFont typeface="Arial"/>
              <a:buChar char="•"/>
            </a:pPr>
            <a:r>
              <a:rPr lang="en-US" dirty="0"/>
              <a:t>Approximately 1/3 of all school-aged children come from a single parent household</a:t>
            </a:r>
          </a:p>
          <a:p>
            <a:pPr marL="708977" lvl="1">
              <a:buFont typeface="Arial"/>
              <a:buChar char="•"/>
              <a:defRPr/>
            </a:pPr>
            <a:r>
              <a:rPr lang="en-US" dirty="0"/>
              <a:t>54% of AA children come from single parent homes</a:t>
            </a:r>
          </a:p>
        </p:txBody>
      </p:sp>
      <p:sp>
        <p:nvSpPr>
          <p:cNvPr id="4" name="Content Placeholder 3"/>
          <p:cNvSpPr>
            <a:spLocks noGrp="1"/>
          </p:cNvSpPr>
          <p:nvPr>
            <p:ph sz="half" idx="2"/>
          </p:nvPr>
        </p:nvSpPr>
        <p:spPr>
          <a:xfrm>
            <a:off x="6416039" y="1752601"/>
            <a:ext cx="5194769" cy="4108450"/>
          </a:xfrm>
        </p:spPr>
        <p:txBody>
          <a:bodyPr>
            <a:normAutofit/>
          </a:bodyPr>
          <a:lstStyle/>
          <a:p>
            <a:pPr>
              <a:buFont typeface="Arial"/>
              <a:buChar char="•"/>
            </a:pPr>
            <a:r>
              <a:rPr lang="en-US" dirty="0"/>
              <a:t>SPED student population is still roughly 13%</a:t>
            </a:r>
          </a:p>
          <a:p>
            <a:pPr lvl="1">
              <a:buFont typeface="Arial"/>
              <a:buChar char="•"/>
            </a:pPr>
            <a:r>
              <a:rPr lang="en-US" dirty="0"/>
              <a:t>Learning Disabilities</a:t>
            </a:r>
          </a:p>
          <a:p>
            <a:pPr>
              <a:buFont typeface="Arial"/>
              <a:buChar char="•"/>
            </a:pPr>
            <a:r>
              <a:rPr lang="en-US" dirty="0"/>
              <a:t>The number of LBGTQ and gender non-conforming youth is growing</a:t>
            </a:r>
          </a:p>
          <a:p>
            <a:pPr lvl="1">
              <a:buFont typeface="Arial"/>
              <a:buChar char="•"/>
            </a:pPr>
            <a:r>
              <a:rPr lang="en-US" dirty="0"/>
              <a:t>Higher risk for increased interactions with law enforcement &amp; the criminal justice system, mental illness &amp; homelessness</a:t>
            </a:r>
          </a:p>
          <a:p>
            <a:pPr>
              <a:buFont typeface="Arial"/>
              <a:buChar char="•"/>
            </a:pPr>
            <a:r>
              <a:rPr lang="en-US" dirty="0"/>
              <a:t>According to the Pew Research group, 1 in 4 millennial youth claim no religious affiliation </a:t>
            </a:r>
          </a:p>
          <a:p>
            <a:endParaRPr lang="en-US" dirty="0"/>
          </a:p>
        </p:txBody>
      </p:sp>
    </p:spTree>
    <p:extLst>
      <p:ext uri="{BB962C8B-B14F-4D97-AF65-F5344CB8AC3E}">
        <p14:creationId xmlns:p14="http://schemas.microsoft.com/office/powerpoint/2010/main" val="3028060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59157" y="1113764"/>
            <a:ext cx="3269749" cy="4624327"/>
          </a:xfrm>
        </p:spPr>
        <p:txBody>
          <a:bodyPr anchor="ctr">
            <a:normAutofit/>
          </a:bodyPr>
          <a:lstStyle/>
          <a:p>
            <a:r>
              <a:rPr lang="en-US" sz="3000">
                <a:solidFill>
                  <a:srgbClr val="FFFFFF"/>
                </a:solidFill>
              </a:rPr>
              <a:t>Culturally Responsive Consultation in a Contemporary School Setting</a:t>
            </a:r>
          </a:p>
        </p:txBody>
      </p:sp>
      <p:sp>
        <p:nvSpPr>
          <p:cNvPr id="5" name="Content Placeholder 4"/>
          <p:cNvSpPr>
            <a:spLocks noGrp="1"/>
          </p:cNvSpPr>
          <p:nvPr>
            <p:ph idx="1"/>
          </p:nvPr>
        </p:nvSpPr>
        <p:spPr>
          <a:xfrm>
            <a:off x="5155905" y="1113764"/>
            <a:ext cx="6108179" cy="4624327"/>
          </a:xfrm>
        </p:spPr>
        <p:txBody>
          <a:bodyPr anchor="ctr">
            <a:normAutofit lnSpcReduction="10000"/>
          </a:bodyPr>
          <a:lstStyle/>
          <a:p>
            <a:pPr>
              <a:lnSpc>
                <a:spcPct val="90000"/>
              </a:lnSpc>
            </a:pPr>
            <a:r>
              <a:rPr lang="en-US" sz="2000" dirty="0"/>
              <a:t>Consultee-Centered Consultation was conducted with teachers in a high risk culturally and linguistically diverse setting</a:t>
            </a:r>
          </a:p>
          <a:p>
            <a:pPr>
              <a:lnSpc>
                <a:spcPct val="90000"/>
              </a:lnSpc>
            </a:pPr>
            <a:r>
              <a:rPr lang="en-US" sz="2000" dirty="0"/>
              <a:t>Methods included: </a:t>
            </a:r>
          </a:p>
          <a:p>
            <a:pPr lvl="1">
              <a:lnSpc>
                <a:spcPct val="90000"/>
              </a:lnSpc>
            </a:pPr>
            <a:r>
              <a:rPr lang="en-US" sz="1800" dirty="0"/>
              <a:t>Qualitative and Grounded Theory and Constant Comparison Analysis</a:t>
            </a:r>
          </a:p>
          <a:p>
            <a:pPr lvl="1">
              <a:lnSpc>
                <a:spcPct val="90000"/>
              </a:lnSpc>
            </a:pPr>
            <a:r>
              <a:rPr lang="en-US" sz="1800" dirty="0" smtClean="0"/>
              <a:t>Quantitative Single</a:t>
            </a:r>
            <a:r>
              <a:rPr lang="en-US" sz="1800" dirty="0"/>
              <a:t>-case research </a:t>
            </a:r>
            <a:r>
              <a:rPr lang="en-US" sz="1800" dirty="0" smtClean="0"/>
              <a:t>design</a:t>
            </a:r>
            <a:endParaRPr lang="en-US" sz="1800" dirty="0"/>
          </a:p>
          <a:p>
            <a:pPr>
              <a:lnSpc>
                <a:spcPct val="90000"/>
              </a:lnSpc>
            </a:pPr>
            <a:r>
              <a:rPr lang="en-US" sz="2000" dirty="0"/>
              <a:t>Examined the cultural and contextual features that bear on consultation processes</a:t>
            </a:r>
          </a:p>
          <a:p>
            <a:pPr>
              <a:lnSpc>
                <a:spcPct val="90000"/>
              </a:lnSpc>
            </a:pPr>
            <a:r>
              <a:rPr lang="en-US" sz="2000" dirty="0"/>
              <a:t>Examined teacher satisfaction with a consultee-centered approach</a:t>
            </a:r>
          </a:p>
          <a:p>
            <a:pPr>
              <a:lnSpc>
                <a:spcPct val="90000"/>
              </a:lnSpc>
            </a:pPr>
            <a:r>
              <a:rPr lang="en-US" sz="2000" dirty="0"/>
              <a:t>Examined the effectiveness of interdependent group contingency on student on-task behavior and work completion </a:t>
            </a:r>
          </a:p>
        </p:txBody>
      </p:sp>
    </p:spTree>
    <p:extLst>
      <p:ext uri="{BB962C8B-B14F-4D97-AF65-F5344CB8AC3E}">
        <p14:creationId xmlns:p14="http://schemas.microsoft.com/office/powerpoint/2010/main" val="2201724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8FFF8BA-E008-4068-851C-2CED296AC5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702156"/>
            <a:ext cx="4076153" cy="5156642"/>
          </a:xfrm>
        </p:spPr>
        <p:txBody>
          <a:bodyPr anchor="ctr">
            <a:normAutofit/>
          </a:bodyPr>
          <a:lstStyle/>
          <a:p>
            <a:r>
              <a:rPr lang="en-US" sz="4400">
                <a:solidFill>
                  <a:schemeClr val="tx2"/>
                </a:solidFill>
              </a:rPr>
              <a:t>Theoretical and Conceptual Influences</a:t>
            </a:r>
          </a:p>
        </p:txBody>
      </p:sp>
      <p:sp>
        <p:nvSpPr>
          <p:cNvPr id="10" name="Rectangle 9">
            <a:extLst>
              <a:ext uri="{FF2B5EF4-FFF2-40B4-BE49-F238E27FC236}">
                <a16:creationId xmlns:a16="http://schemas.microsoft.com/office/drawing/2014/main" xmlns="" id="{832B0DA7-13B0-4805-B9BD-9BFACCB233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5D17921-1EF4-488E-A9AA-AC6B7F3CE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76743" y="702156"/>
            <a:ext cx="6834065" cy="5156643"/>
          </a:xfrm>
        </p:spPr>
        <p:txBody>
          <a:bodyPr>
            <a:normAutofit/>
          </a:bodyPr>
          <a:lstStyle/>
          <a:p>
            <a:r>
              <a:rPr lang="en-US" sz="2400" dirty="0"/>
              <a:t>Culturally Responsive practice was influenced by Ingraham’s multicultural consultation framework </a:t>
            </a:r>
          </a:p>
          <a:p>
            <a:r>
              <a:rPr lang="en-US" sz="2400" dirty="0"/>
              <a:t>Behavioral problem-solving model provided the structure</a:t>
            </a:r>
          </a:p>
          <a:p>
            <a:r>
              <a:rPr lang="en-US" sz="2400" dirty="0"/>
              <a:t>Consultee-Centered Consultation guided the process</a:t>
            </a:r>
          </a:p>
        </p:txBody>
      </p:sp>
    </p:spTree>
    <p:extLst>
      <p:ext uri="{BB962C8B-B14F-4D97-AF65-F5344CB8AC3E}">
        <p14:creationId xmlns:p14="http://schemas.microsoft.com/office/powerpoint/2010/main" val="1815326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rotWithShape="1">
          <a:blip r:embed="rId3"/>
          <a:srcRect l="735" r="5280"/>
          <a:stretch/>
        </p:blipFill>
        <p:spPr>
          <a:xfrm>
            <a:off x="588936" y="201477"/>
            <a:ext cx="10910806" cy="6462793"/>
          </a:xfrm>
          <a:prstGeom prst="rect">
            <a:avLst/>
          </a:prstGeom>
        </p:spPr>
      </p:pic>
      <p:sp>
        <p:nvSpPr>
          <p:cNvPr id="3" name="Rectángulo 2">
            <a:extLst>
              <a:ext uri="{FF2B5EF4-FFF2-40B4-BE49-F238E27FC236}">
                <a16:creationId xmlns:a16="http://schemas.microsoft.com/office/drawing/2014/main" xmlns="" id="{B46387EA-B1A5-2242-A023-05CCB7290A15}"/>
              </a:ext>
            </a:extLst>
          </p:cNvPr>
          <p:cNvSpPr/>
          <p:nvPr/>
        </p:nvSpPr>
        <p:spPr>
          <a:xfrm>
            <a:off x="8480121" y="6550223"/>
            <a:ext cx="3711879" cy="307777"/>
          </a:xfrm>
          <a:prstGeom prst="rect">
            <a:avLst/>
          </a:prstGeom>
        </p:spPr>
        <p:txBody>
          <a:bodyPr wrap="square">
            <a:spAutoFit/>
          </a:bodyPr>
          <a:lstStyle/>
          <a:p>
            <a:pPr algn="r"/>
            <a:r>
              <a:rPr lang="es-MX" sz="1400" dirty="0"/>
              <a:t>Castro-Villarreal &amp; Rodriguez (2017).</a:t>
            </a:r>
          </a:p>
        </p:txBody>
      </p:sp>
    </p:spTree>
    <p:extLst>
      <p:ext uri="{BB962C8B-B14F-4D97-AF65-F5344CB8AC3E}">
        <p14:creationId xmlns:p14="http://schemas.microsoft.com/office/powerpoint/2010/main" val="2007652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Consultee Centered Consultation in a Contemporary School Setting GT: Findings and Results</a:t>
            </a:r>
          </a:p>
        </p:txBody>
      </p:sp>
      <p:sp>
        <p:nvSpPr>
          <p:cNvPr id="3" name="Content Placeholder 2"/>
          <p:cNvSpPr>
            <a:spLocks noGrp="1"/>
          </p:cNvSpPr>
          <p:nvPr>
            <p:ph idx="1"/>
          </p:nvPr>
        </p:nvSpPr>
        <p:spPr/>
        <p:txBody>
          <a:bodyPr>
            <a:normAutofit/>
          </a:bodyPr>
          <a:lstStyle/>
          <a:p>
            <a:r>
              <a:rPr lang="en-US" dirty="0"/>
              <a:t>Teacher </a:t>
            </a:r>
            <a:r>
              <a:rPr lang="en-US" dirty="0" err="1"/>
              <a:t>consultees</a:t>
            </a:r>
            <a:r>
              <a:rPr lang="en-US" dirty="0"/>
              <a:t> talked about the importance of recognizing and considering unique school and student culture</a:t>
            </a:r>
          </a:p>
          <a:p>
            <a:r>
              <a:rPr lang="en-US" dirty="0"/>
              <a:t>Teachers prefer a collaborative approach and dislike a problem focus</a:t>
            </a:r>
          </a:p>
          <a:p>
            <a:r>
              <a:rPr lang="en-US" dirty="0"/>
              <a:t>Teachers unfamiliar with consultation as a service delivery option </a:t>
            </a:r>
          </a:p>
          <a:p>
            <a:r>
              <a:rPr lang="en-US" dirty="0"/>
              <a:t>Teachers prefer a solution focused </a:t>
            </a:r>
          </a:p>
          <a:p>
            <a:r>
              <a:rPr lang="en-US" dirty="0"/>
              <a:t>Teachers tend to mistrust outside consultants and school psychologists operating in a different role</a:t>
            </a:r>
          </a:p>
          <a:p>
            <a:r>
              <a:rPr lang="en-US" dirty="0"/>
              <a:t>Flexibility</a:t>
            </a:r>
          </a:p>
          <a:p>
            <a:r>
              <a:rPr lang="en-US" dirty="0"/>
              <a:t>Desire for direct service delivery as well</a:t>
            </a:r>
          </a:p>
          <a:p>
            <a:r>
              <a:rPr lang="en-US" dirty="0"/>
              <a:t>Satisfied and reported to prefer a consultee-centered approach</a:t>
            </a:r>
          </a:p>
          <a:p>
            <a:endParaRPr lang="en-US" dirty="0"/>
          </a:p>
        </p:txBody>
      </p:sp>
    </p:spTree>
    <p:extLst>
      <p:ext uri="{BB962C8B-B14F-4D97-AF65-F5344CB8AC3E}">
        <p14:creationId xmlns:p14="http://schemas.microsoft.com/office/powerpoint/2010/main" val="1435504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1-03 at 8.4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355600"/>
            <a:ext cx="11209867" cy="6096000"/>
          </a:xfrm>
          <a:prstGeom prst="rect">
            <a:avLst/>
          </a:prstGeom>
        </p:spPr>
      </p:pic>
      <p:sp>
        <p:nvSpPr>
          <p:cNvPr id="3" name="Rectángulo 2">
            <a:extLst>
              <a:ext uri="{FF2B5EF4-FFF2-40B4-BE49-F238E27FC236}">
                <a16:creationId xmlns:a16="http://schemas.microsoft.com/office/drawing/2014/main" xmlns="" id="{65B9C78B-F6D3-BA43-BE82-7954C46E0684}"/>
              </a:ext>
            </a:extLst>
          </p:cNvPr>
          <p:cNvSpPr/>
          <p:nvPr/>
        </p:nvSpPr>
        <p:spPr>
          <a:xfrm>
            <a:off x="8480121" y="6550223"/>
            <a:ext cx="3711879" cy="307777"/>
          </a:xfrm>
          <a:prstGeom prst="rect">
            <a:avLst/>
          </a:prstGeom>
        </p:spPr>
        <p:txBody>
          <a:bodyPr wrap="square">
            <a:spAutoFit/>
          </a:bodyPr>
          <a:lstStyle/>
          <a:p>
            <a:pPr algn="r"/>
            <a:r>
              <a:rPr lang="es-MX" sz="1400" dirty="0"/>
              <a:t>Castro-Villarreal &amp; Rodriguez (2017).</a:t>
            </a:r>
          </a:p>
        </p:txBody>
      </p:sp>
    </p:spTree>
    <p:extLst>
      <p:ext uri="{BB962C8B-B14F-4D97-AF65-F5344CB8AC3E}">
        <p14:creationId xmlns:p14="http://schemas.microsoft.com/office/powerpoint/2010/main" val="146087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07544"/>
          </a:xfrm>
        </p:spPr>
        <p:txBody>
          <a:bodyPr/>
          <a:lstStyle/>
          <a:p>
            <a:r>
              <a:rPr lang="en-US" dirty="0">
                <a:solidFill>
                  <a:schemeClr val="accent1">
                    <a:lumMod val="75000"/>
                  </a:schemeClr>
                </a:solidFill>
              </a:rPr>
              <a:t>Single Case Results</a:t>
            </a:r>
          </a:p>
        </p:txBody>
      </p:sp>
      <p:pic>
        <p:nvPicPr>
          <p:cNvPr id="4" name="Content Placeholder 3"/>
          <p:cNvPicPr>
            <a:picLocks noGrp="1"/>
          </p:cNvPicPr>
          <p:nvPr>
            <p:ph idx="1"/>
          </p:nvPr>
        </p:nvPicPr>
        <p:blipFill rotWithShape="1">
          <a:blip r:embed="rId3"/>
          <a:srcRect t="2674" r="7431" b="10661"/>
          <a:stretch/>
        </p:blipFill>
        <p:spPr>
          <a:xfrm>
            <a:off x="581192" y="1580827"/>
            <a:ext cx="11029616" cy="4107051"/>
          </a:xfrm>
          <a:prstGeom prst="rect">
            <a:avLst/>
          </a:prstGeom>
        </p:spPr>
      </p:pic>
      <p:sp>
        <p:nvSpPr>
          <p:cNvPr id="5" name="Rectángulo 4">
            <a:extLst>
              <a:ext uri="{FF2B5EF4-FFF2-40B4-BE49-F238E27FC236}">
                <a16:creationId xmlns:a16="http://schemas.microsoft.com/office/drawing/2014/main" xmlns="" id="{D667C1E3-A325-1546-B656-68B677AC4C10}"/>
              </a:ext>
            </a:extLst>
          </p:cNvPr>
          <p:cNvSpPr/>
          <p:nvPr/>
        </p:nvSpPr>
        <p:spPr>
          <a:xfrm>
            <a:off x="8480121" y="6550223"/>
            <a:ext cx="3711879" cy="307777"/>
          </a:xfrm>
          <a:prstGeom prst="rect">
            <a:avLst/>
          </a:prstGeom>
        </p:spPr>
        <p:txBody>
          <a:bodyPr wrap="square">
            <a:spAutoFit/>
          </a:bodyPr>
          <a:lstStyle/>
          <a:p>
            <a:pPr algn="r"/>
            <a:r>
              <a:rPr lang="es-MX" sz="1400" dirty="0"/>
              <a:t>Castro-Villarreal &amp; Rodriguez (2017).</a:t>
            </a:r>
          </a:p>
        </p:txBody>
      </p:sp>
    </p:spTree>
    <p:extLst>
      <p:ext uri="{BB962C8B-B14F-4D97-AF65-F5344CB8AC3E}">
        <p14:creationId xmlns:p14="http://schemas.microsoft.com/office/powerpoint/2010/main" val="1348798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73231"/>
            <a:ext cx="3054091" cy="4711539"/>
          </a:xfrm>
        </p:spPr>
        <p:txBody>
          <a:bodyPr anchor="ctr">
            <a:normAutofit/>
          </a:bodyPr>
          <a:lstStyle/>
          <a:p>
            <a:r>
              <a:rPr lang="en-US" sz="3200">
                <a:solidFill>
                  <a:schemeClr val="bg1">
                    <a:lumMod val="85000"/>
                    <a:lumOff val="15000"/>
                  </a:schemeClr>
                </a:solidFill>
              </a:rPr>
              <a:t>Implications for practice: How to incorporate culturally responsive practices in our work</a:t>
            </a:r>
          </a:p>
        </p:txBody>
      </p:sp>
      <p:sp>
        <p:nvSpPr>
          <p:cNvPr id="10"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624587" y="1108076"/>
            <a:ext cx="6743143" cy="4711539"/>
          </a:xfrm>
        </p:spPr>
        <p:txBody>
          <a:bodyPr>
            <a:normAutofit/>
          </a:bodyPr>
          <a:lstStyle/>
          <a:p>
            <a:pPr>
              <a:lnSpc>
                <a:spcPct val="90000"/>
              </a:lnSpc>
            </a:pPr>
            <a:r>
              <a:rPr lang="en-US" sz="1700" dirty="0">
                <a:solidFill>
                  <a:srgbClr val="FFFFFF"/>
                </a:solidFill>
              </a:rPr>
              <a:t>Relationships and diversity of content offerings are key</a:t>
            </a:r>
          </a:p>
          <a:p>
            <a:pPr>
              <a:lnSpc>
                <a:spcPct val="90000"/>
              </a:lnSpc>
            </a:pPr>
            <a:r>
              <a:rPr lang="en-US" sz="1700" dirty="0">
                <a:solidFill>
                  <a:srgbClr val="FFFFFF"/>
                </a:solidFill>
              </a:rPr>
              <a:t>Not just about skin color and language but about being open, available, and responsive</a:t>
            </a:r>
          </a:p>
          <a:p>
            <a:pPr>
              <a:lnSpc>
                <a:spcPct val="90000"/>
              </a:lnSpc>
            </a:pPr>
            <a:r>
              <a:rPr lang="en-US" sz="1700" dirty="0">
                <a:solidFill>
                  <a:srgbClr val="FFFFFF"/>
                </a:solidFill>
              </a:rPr>
              <a:t>Persons: Must consider the importance of the teacher in terms of experience, quality, and ethnic/cultural background</a:t>
            </a:r>
          </a:p>
          <a:p>
            <a:pPr>
              <a:lnSpc>
                <a:spcPct val="90000"/>
              </a:lnSpc>
            </a:pPr>
            <a:r>
              <a:rPr lang="en-US" sz="1700" dirty="0">
                <a:solidFill>
                  <a:srgbClr val="FFFFFF"/>
                </a:solidFill>
              </a:rPr>
              <a:t>“solution-seeking approach” where we build on student’s strengths to develop interventions, always work from a strengths based perspective</a:t>
            </a:r>
          </a:p>
          <a:p>
            <a:pPr>
              <a:lnSpc>
                <a:spcPct val="90000"/>
              </a:lnSpc>
            </a:pPr>
            <a:r>
              <a:rPr lang="en-US" sz="1700" dirty="0">
                <a:solidFill>
                  <a:srgbClr val="FFFFFF"/>
                </a:solidFill>
              </a:rPr>
              <a:t>Culturally responsive literacy instruction aims to bridge the gap between reading and the world/cultures students live in </a:t>
            </a:r>
          </a:p>
          <a:p>
            <a:pPr>
              <a:lnSpc>
                <a:spcPct val="90000"/>
              </a:lnSpc>
            </a:pPr>
            <a:r>
              <a:rPr lang="en-US" sz="1700" dirty="0">
                <a:solidFill>
                  <a:srgbClr val="FFFFFF"/>
                </a:solidFill>
              </a:rPr>
              <a:t>Content: literature that focuses on people of color, religious minorities, the disabled </a:t>
            </a:r>
          </a:p>
          <a:p>
            <a:pPr>
              <a:lnSpc>
                <a:spcPct val="90000"/>
              </a:lnSpc>
            </a:pPr>
            <a:r>
              <a:rPr lang="en-US" sz="1700" dirty="0">
                <a:solidFill>
                  <a:srgbClr val="FFFFFF"/>
                </a:solidFill>
              </a:rPr>
              <a:t>Multiethnic literature that is outside the literary canon or recommended book lists encourages participation from diverse groups</a:t>
            </a:r>
          </a:p>
        </p:txBody>
      </p:sp>
    </p:spTree>
    <p:extLst>
      <p:ext uri="{BB962C8B-B14F-4D97-AF65-F5344CB8AC3E}">
        <p14:creationId xmlns:p14="http://schemas.microsoft.com/office/powerpoint/2010/main" val="3285547814"/>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7B055CAA-2668-4929-8202-DBD35A78E8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Rot="1" noChangeArrowheads="1"/>
          </p:cNvSpPr>
          <p:nvPr>
            <p:ph type="title"/>
          </p:nvPr>
        </p:nvSpPr>
        <p:spPr>
          <a:xfrm>
            <a:off x="4241830" y="702156"/>
            <a:ext cx="7368978" cy="1188720"/>
          </a:xfrm>
        </p:spPr>
        <p:txBody>
          <a:bodyPr anchor="b">
            <a:normAutofit/>
          </a:bodyPr>
          <a:lstStyle/>
          <a:p>
            <a:r>
              <a:rPr lang="en-US" altLang="en-US" dirty="0">
                <a:solidFill>
                  <a:schemeClr val="accent1">
                    <a:lumMod val="75000"/>
                  </a:schemeClr>
                </a:solidFill>
              </a:rPr>
              <a:t>Build Trusting Relationships</a:t>
            </a:r>
          </a:p>
        </p:txBody>
      </p:sp>
      <p:sp>
        <p:nvSpPr>
          <p:cNvPr id="76" name="Rectangle 75">
            <a:extLst>
              <a:ext uri="{FF2B5EF4-FFF2-40B4-BE49-F238E27FC236}">
                <a16:creationId xmlns:a16="http://schemas.microsoft.com/office/drawing/2014/main" xmlns="" id="{38F88ED4-721F-4A25-9A68-66C57B1F8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xmlns="" id="{3A5A85F2-11BA-4322-9355-08C0DEC78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1A88A0CA-0BDB-4A19-A648-638BE196B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1" name="Graphic 70">
            <a:extLst>
              <a:ext uri="{FF2B5EF4-FFF2-40B4-BE49-F238E27FC236}">
                <a16:creationId xmlns:a16="http://schemas.microsoft.com/office/drawing/2014/main" xmlns="" id="{9A49F882-20C8-4DBF-9BC8-87DCB93A52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7741" y="2107801"/>
            <a:ext cx="3194595" cy="3194595"/>
          </a:xfrm>
          <a:prstGeom prst="rect">
            <a:avLst/>
          </a:prstGeom>
        </p:spPr>
      </p:pic>
      <p:sp>
        <p:nvSpPr>
          <p:cNvPr id="17411" name="Rectangle 3"/>
          <p:cNvSpPr>
            <a:spLocks noGrp="1" noChangeArrowheads="1"/>
          </p:cNvSpPr>
          <p:nvPr>
            <p:ph idx="1"/>
          </p:nvPr>
        </p:nvSpPr>
        <p:spPr>
          <a:xfrm>
            <a:off x="3890076" y="1751308"/>
            <a:ext cx="8301924" cy="4835472"/>
          </a:xfrm>
        </p:spPr>
        <p:txBody>
          <a:bodyPr>
            <a:normAutofit/>
          </a:bodyPr>
          <a:lstStyle/>
          <a:p>
            <a:pPr>
              <a:lnSpc>
                <a:spcPct val="90000"/>
              </a:lnSpc>
            </a:pPr>
            <a:r>
              <a:rPr lang="en-US" altLang="en-US" sz="2000" dirty="0"/>
              <a:t>Spend time getting to know families and introducing yourself</a:t>
            </a:r>
          </a:p>
          <a:p>
            <a:pPr>
              <a:lnSpc>
                <a:spcPct val="90000"/>
              </a:lnSpc>
            </a:pPr>
            <a:r>
              <a:rPr lang="en-US" altLang="en-US" sz="2000" dirty="0"/>
              <a:t>Learn as much as possible about unique cultures </a:t>
            </a:r>
          </a:p>
          <a:p>
            <a:pPr lvl="1">
              <a:lnSpc>
                <a:spcPct val="90000"/>
              </a:lnSpc>
            </a:pPr>
            <a:r>
              <a:rPr lang="en-US" altLang="en-US" sz="1800" dirty="0"/>
              <a:t>Read books about different cultures</a:t>
            </a:r>
          </a:p>
          <a:p>
            <a:pPr lvl="1">
              <a:lnSpc>
                <a:spcPct val="90000"/>
              </a:lnSpc>
            </a:pPr>
            <a:r>
              <a:rPr lang="en-US" altLang="en-US" sz="1800" dirty="0"/>
              <a:t>Watch videos about cultural values and practices</a:t>
            </a:r>
          </a:p>
          <a:p>
            <a:pPr lvl="1">
              <a:lnSpc>
                <a:spcPct val="90000"/>
              </a:lnSpc>
            </a:pPr>
            <a:r>
              <a:rPr lang="en-US" altLang="en-US" sz="1800" dirty="0"/>
              <a:t>Talk to people from different cultures</a:t>
            </a:r>
          </a:p>
          <a:p>
            <a:pPr lvl="1">
              <a:lnSpc>
                <a:spcPct val="90000"/>
              </a:lnSpc>
            </a:pPr>
            <a:r>
              <a:rPr lang="en-US" altLang="en-US" sz="1800" dirty="0"/>
              <a:t>LEARN YOUR CULTURE &amp; THE CULTURE OF THOSE YOU WORK WITH</a:t>
            </a:r>
          </a:p>
          <a:p>
            <a:pPr>
              <a:lnSpc>
                <a:spcPct val="90000"/>
              </a:lnSpc>
            </a:pPr>
            <a:r>
              <a:rPr lang="en-US" altLang="en-US" sz="2000" dirty="0"/>
              <a:t>Develop on-going relationships with families</a:t>
            </a:r>
          </a:p>
          <a:p>
            <a:pPr>
              <a:lnSpc>
                <a:spcPct val="90000"/>
              </a:lnSpc>
            </a:pPr>
            <a:r>
              <a:rPr lang="en-US" altLang="en-US" sz="2000" dirty="0"/>
              <a:t>Refrain from making cultural assumptions and generalizations about family</a:t>
            </a:r>
          </a:p>
          <a:p>
            <a:pPr lvl="1">
              <a:lnSpc>
                <a:spcPct val="90000"/>
              </a:lnSpc>
            </a:pPr>
            <a:r>
              <a:rPr lang="en-US" altLang="en-US" sz="1800" dirty="0"/>
              <a:t>Avoid stereotyping families who belong to certain cultural groups</a:t>
            </a:r>
          </a:p>
        </p:txBody>
      </p:sp>
    </p:spTree>
    <p:extLst>
      <p:ext uri="{BB962C8B-B14F-4D97-AF65-F5344CB8AC3E}">
        <p14:creationId xmlns:p14="http://schemas.microsoft.com/office/powerpoint/2010/main" val="663961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ltLang="en-US" dirty="0">
                <a:solidFill>
                  <a:schemeClr val="accent1">
                    <a:lumMod val="75000"/>
                  </a:schemeClr>
                </a:solidFill>
              </a:rPr>
              <a:t>Address Diversity Issues Directly</a:t>
            </a:r>
          </a:p>
        </p:txBody>
      </p:sp>
      <p:sp>
        <p:nvSpPr>
          <p:cNvPr id="18435" name="Rectangle 3"/>
          <p:cNvSpPr>
            <a:spLocks noGrp="1" noChangeArrowheads="1"/>
          </p:cNvSpPr>
          <p:nvPr>
            <p:ph idx="1"/>
          </p:nvPr>
        </p:nvSpPr>
        <p:spPr/>
        <p:txBody>
          <a:bodyPr>
            <a:normAutofit fontScale="92500" lnSpcReduction="20000"/>
          </a:bodyPr>
          <a:lstStyle/>
          <a:p>
            <a:pPr>
              <a:lnSpc>
                <a:spcPct val="90000"/>
              </a:lnSpc>
              <a:buFont typeface="Wingdings" pitchFamily="2" charset="2"/>
              <a:buChar char="§"/>
            </a:pPr>
            <a:r>
              <a:rPr lang="en-US" altLang="en-US" sz="2800" dirty="0"/>
              <a:t>Demonstrate an interest and respect for different cultural styles</a:t>
            </a:r>
          </a:p>
          <a:p>
            <a:pPr>
              <a:lnSpc>
                <a:spcPct val="90000"/>
              </a:lnSpc>
              <a:buFont typeface="Wingdings" pitchFamily="2" charset="2"/>
              <a:buChar char="§"/>
            </a:pPr>
            <a:r>
              <a:rPr lang="en-US" altLang="en-US" sz="2800" dirty="0"/>
              <a:t>Learn about the family’s beliefs and values from family members themselves</a:t>
            </a:r>
          </a:p>
          <a:p>
            <a:pPr>
              <a:lnSpc>
                <a:spcPct val="90000"/>
              </a:lnSpc>
              <a:buFont typeface="Wingdings" pitchFamily="2" charset="2"/>
              <a:buChar char="§"/>
            </a:pPr>
            <a:r>
              <a:rPr lang="en-US" altLang="en-US" sz="2800" dirty="0"/>
              <a:t>Provide workshops and booklets for families about living in two cultures and cross-cultural parenting</a:t>
            </a:r>
          </a:p>
          <a:p>
            <a:pPr>
              <a:lnSpc>
                <a:spcPct val="90000"/>
              </a:lnSpc>
              <a:buFont typeface="Wingdings" pitchFamily="2" charset="2"/>
              <a:buChar char="§"/>
            </a:pPr>
            <a:r>
              <a:rPr lang="en-US" altLang="en-US" sz="2800" dirty="0"/>
              <a:t>Offer workshops to empower parents to work effectively with American schools</a:t>
            </a:r>
          </a:p>
          <a:p>
            <a:pPr lvl="1">
              <a:lnSpc>
                <a:spcPct val="90000"/>
              </a:lnSpc>
              <a:buFont typeface="Wingdings" pitchFamily="2" charset="2"/>
              <a:buChar char="§"/>
            </a:pPr>
            <a:r>
              <a:rPr lang="en-US" altLang="en-US" sz="2600" dirty="0"/>
              <a:t>Topics may include how: U. S. schools function; school structures, rules, and responsibilities; requirements for mandated reporting by school personnel of suspected child abuse; rights and responsibilities of students and parents; free services and resources</a:t>
            </a:r>
          </a:p>
        </p:txBody>
      </p:sp>
    </p:spTree>
    <p:extLst>
      <p:ext uri="{BB962C8B-B14F-4D97-AF65-F5344CB8AC3E}">
        <p14:creationId xmlns:p14="http://schemas.microsoft.com/office/powerpoint/2010/main" val="488980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8773FD-631F-B744-8017-3F5F3E56FE0B}"/>
              </a:ext>
            </a:extLst>
          </p:cNvPr>
          <p:cNvSpPr>
            <a:spLocks noGrp="1"/>
          </p:cNvSpPr>
          <p:nvPr>
            <p:ph type="title"/>
          </p:nvPr>
        </p:nvSpPr>
        <p:spPr>
          <a:xfrm>
            <a:off x="581192" y="702156"/>
            <a:ext cx="11029616" cy="599702"/>
          </a:xfrm>
        </p:spPr>
        <p:txBody>
          <a:bodyPr/>
          <a:lstStyle/>
          <a:p>
            <a:r>
              <a:rPr lang="es-MX" dirty="0">
                <a:solidFill>
                  <a:schemeClr val="accent1">
                    <a:lumMod val="75000"/>
                  </a:schemeClr>
                </a:solidFill>
              </a:rPr>
              <a:t>references</a:t>
            </a:r>
          </a:p>
        </p:txBody>
      </p:sp>
      <p:sp>
        <p:nvSpPr>
          <p:cNvPr id="3" name="Marcador de contenido 2">
            <a:extLst>
              <a:ext uri="{FF2B5EF4-FFF2-40B4-BE49-F238E27FC236}">
                <a16:creationId xmlns:a16="http://schemas.microsoft.com/office/drawing/2014/main" xmlns="" id="{328E6C17-F9C5-2C40-8246-223583464A34}"/>
              </a:ext>
            </a:extLst>
          </p:cNvPr>
          <p:cNvSpPr>
            <a:spLocks noGrp="1"/>
          </p:cNvSpPr>
          <p:nvPr>
            <p:ph idx="1"/>
          </p:nvPr>
        </p:nvSpPr>
        <p:spPr>
          <a:xfrm>
            <a:off x="581191" y="1534333"/>
            <a:ext cx="11029615" cy="5176434"/>
          </a:xfrm>
        </p:spPr>
        <p:txBody>
          <a:bodyPr anchor="ctr">
            <a:normAutofit fontScale="70000" lnSpcReduction="20000"/>
          </a:bodyPr>
          <a:lstStyle/>
          <a:p>
            <a:pPr lvl="0"/>
            <a:r>
              <a:rPr lang="en-US" dirty="0"/>
              <a:t>Behring, S. T., &amp; Ingraham, C. L. (1998). Culture as a central component of consultation: A call to the field. </a:t>
            </a:r>
            <a:r>
              <a:rPr lang="en-US" i="1" dirty="0"/>
              <a:t>Journal of Educational and Psychological Consultation, 9</a:t>
            </a:r>
            <a:r>
              <a:rPr lang="en-US" dirty="0"/>
              <a:t>(1), 57-72. doi:10.1207/s1532768xjepc0901_3.</a:t>
            </a:r>
            <a:endParaRPr lang="es-MX" dirty="0"/>
          </a:p>
          <a:p>
            <a:pPr lvl="0"/>
            <a:r>
              <a:rPr lang="es-MX" dirty="0"/>
              <a:t>Bernal, G. &amp; Jimenez-Chafey, M. I. (2009). </a:t>
            </a:r>
            <a:r>
              <a:rPr lang="en-US" dirty="0"/>
              <a:t>Cultural adaptations of treatments: A resource for considering culture in evidence-based practice. </a:t>
            </a:r>
            <a:r>
              <a:rPr lang="en-US" i="1" dirty="0"/>
              <a:t>Professional Psychology: Research and Practice, 40</a:t>
            </a:r>
            <a:r>
              <a:rPr lang="en-US" dirty="0"/>
              <a:t>(4), 361-368. </a:t>
            </a:r>
            <a:endParaRPr lang="es-MX" dirty="0"/>
          </a:p>
          <a:p>
            <a:pPr lvl="0"/>
            <a:r>
              <a:rPr lang="es-MX" dirty="0"/>
              <a:t>Bernal, G., Bonilla, J., &amp; Bellido, C. (1995). </a:t>
            </a:r>
            <a:r>
              <a:rPr lang="en-US" dirty="0"/>
              <a:t>Ecological Validity and cultural sensitivity for outcome research: Issues for cultural adaptation and development of psychosocial treatments with Hispanics. </a:t>
            </a:r>
            <a:r>
              <a:rPr lang="en-US" i="1" dirty="0"/>
              <a:t>Journal of Abnormal Child Psychology</a:t>
            </a:r>
            <a:r>
              <a:rPr lang="en-US" dirty="0"/>
              <a:t>, 67-82. </a:t>
            </a:r>
            <a:endParaRPr lang="es-MX" dirty="0"/>
          </a:p>
          <a:p>
            <a:pPr lvl="0"/>
            <a:r>
              <a:rPr lang="es-MX" dirty="0"/>
              <a:t>Castro-Villarreal, F. &amp; Nichols, S. L. (2016). </a:t>
            </a:r>
            <a:r>
              <a:rPr lang="en-US" dirty="0"/>
              <a:t>Intersections of accountability and special education: the social justice implications of policy and practice. </a:t>
            </a:r>
            <a:r>
              <a:rPr lang="en-US" i="1" dirty="0"/>
              <a:t>Teachers College Record</a:t>
            </a:r>
            <a:r>
              <a:rPr lang="en-US" dirty="0"/>
              <a:t>, </a:t>
            </a:r>
            <a:r>
              <a:rPr lang="en-US" i="1" dirty="0"/>
              <a:t>118</a:t>
            </a:r>
            <a:r>
              <a:rPr lang="en-US" dirty="0"/>
              <a:t>(14), 1-11.</a:t>
            </a:r>
          </a:p>
          <a:p>
            <a:pPr lvl="0"/>
            <a:r>
              <a:rPr lang="es-MX" dirty="0"/>
              <a:t>Castro-Villarreal, F., &amp; Rodriguez, B. J. (2017). Using Consultee-Centered Consultation with Teachers in a Contemporary School Setting to Inform Culturally Responsive Practice. </a:t>
            </a:r>
            <a:r>
              <a:rPr lang="es-MX" i="1" dirty="0"/>
              <a:t>Contemporary School Psychology</a:t>
            </a:r>
            <a:r>
              <a:rPr lang="es-MX" dirty="0"/>
              <a:t>, </a:t>
            </a:r>
            <a:r>
              <a:rPr lang="es-MX" i="1" dirty="0"/>
              <a:t>21</a:t>
            </a:r>
            <a:r>
              <a:rPr lang="es-MX" dirty="0"/>
              <a:t>(3), 240-254.</a:t>
            </a:r>
          </a:p>
          <a:p>
            <a:pPr lvl="0"/>
            <a:r>
              <a:rPr lang="en-US" dirty="0"/>
              <a:t>Goforth, A., Pham, A., Chun, H., &amp; Castro-</a:t>
            </a:r>
            <a:r>
              <a:rPr lang="en-US" dirty="0" err="1"/>
              <a:t>Olivo</a:t>
            </a:r>
            <a:r>
              <a:rPr lang="en-US" dirty="0"/>
              <a:t>, S. (2017). Acculturation and Sociocultural Factors in Children’s Mental Health Services: Applying Multicultural Consultation Frameworks. </a:t>
            </a:r>
            <a:r>
              <a:rPr lang="en-US" i="1" dirty="0"/>
              <a:t>Journal of Educational and Psychological Consultation</a:t>
            </a:r>
            <a:r>
              <a:rPr lang="en-US" dirty="0"/>
              <a:t>, </a:t>
            </a:r>
            <a:r>
              <a:rPr lang="en-US" i="1" dirty="0"/>
              <a:t>27</a:t>
            </a:r>
            <a:r>
              <a:rPr lang="en-US" dirty="0"/>
              <a:t>(3), 239-244. doi:10.1080/10474412.2016.1275650</a:t>
            </a:r>
            <a:endParaRPr lang="es-MX" dirty="0"/>
          </a:p>
          <a:p>
            <a:pPr lvl="0"/>
            <a:r>
              <a:rPr lang="en-US" dirty="0" err="1"/>
              <a:t>Hylander</a:t>
            </a:r>
            <a:r>
              <a:rPr lang="en-US" dirty="0"/>
              <a:t>, I. (2012). Conceptual change through consultee-centered consultation: A theoretical model. </a:t>
            </a:r>
            <a:r>
              <a:rPr lang="es-MX" i="1" dirty="0"/>
              <a:t>Consulting Psychology Journal: Practice and Research</a:t>
            </a:r>
            <a:r>
              <a:rPr lang="es-MX" dirty="0"/>
              <a:t>, </a:t>
            </a:r>
            <a:r>
              <a:rPr lang="es-MX" i="1" dirty="0"/>
              <a:t>64</a:t>
            </a:r>
            <a:r>
              <a:rPr lang="es-MX" dirty="0"/>
              <a:t>(1), 29-45.</a:t>
            </a:r>
          </a:p>
          <a:p>
            <a:pPr lvl="0"/>
            <a:r>
              <a:rPr lang="en-US" dirty="0"/>
              <a:t>Ingraham, C. L. (2017). Educating Consultants for Multicultural Practice of Consultee-Centered Consultation. </a:t>
            </a:r>
            <a:r>
              <a:rPr lang="en-US" i="1" dirty="0"/>
              <a:t>Journal of Educational and Psychological Consultation</a:t>
            </a:r>
            <a:r>
              <a:rPr lang="en-US" dirty="0"/>
              <a:t>, </a:t>
            </a:r>
            <a:r>
              <a:rPr lang="en-US" i="1" dirty="0"/>
              <a:t>27</a:t>
            </a:r>
            <a:r>
              <a:rPr lang="en-US" dirty="0"/>
              <a:t>(1), 72-95. doi:10.1080/10474412.2016.1174936</a:t>
            </a:r>
            <a:endParaRPr lang="es-MX" dirty="0"/>
          </a:p>
          <a:p>
            <a:pPr lvl="0"/>
            <a:r>
              <a:rPr lang="en-US" dirty="0"/>
              <a:t>Ingraham, C. L. (2000). Consultation through a multicultural lens: Multicultural and </a:t>
            </a:r>
            <a:r>
              <a:rPr lang="en-US" dirty="0" err="1"/>
              <a:t>Crosscultural</a:t>
            </a:r>
            <a:r>
              <a:rPr lang="en-US" dirty="0"/>
              <a:t> consultation in schools. </a:t>
            </a:r>
            <a:r>
              <a:rPr lang="en-US" i="1" dirty="0"/>
              <a:t>School Psychology Review, 29</a:t>
            </a:r>
            <a:r>
              <a:rPr lang="en-US" dirty="0"/>
              <a:t>, 320-343. </a:t>
            </a:r>
            <a:endParaRPr lang="es-MX" dirty="0"/>
          </a:p>
          <a:p>
            <a:pPr lvl="0"/>
            <a:r>
              <a:rPr lang="es-MX" dirty="0"/>
              <a:t>Jones, J. M., Kawena Begay, K., Nakagawa, Y., Cevasco, M., &amp; Sit, J. (2016). </a:t>
            </a:r>
            <a:r>
              <a:rPr lang="en-US" dirty="0"/>
              <a:t>Multicultural Counseling Competence Training: Adding Value With Multicultural Consultation. </a:t>
            </a:r>
            <a:r>
              <a:rPr lang="en-US" i="1" dirty="0"/>
              <a:t>Journal of Educational and Psychological Consultation</a:t>
            </a:r>
            <a:r>
              <a:rPr lang="en-US" dirty="0"/>
              <a:t>, </a:t>
            </a:r>
            <a:r>
              <a:rPr lang="en-US" i="1" dirty="0"/>
              <a:t>26</a:t>
            </a:r>
            <a:r>
              <a:rPr lang="en-US" dirty="0"/>
              <a:t>(3), 241-265. doi:10.1080/10474412.2015.1012671</a:t>
            </a:r>
            <a:endParaRPr lang="es-MX" dirty="0"/>
          </a:p>
          <a:p>
            <a:pPr lvl="0"/>
            <a:r>
              <a:rPr lang="en-US" dirty="0"/>
              <a:t>Jones, J. M. (Ed.) (2009). </a:t>
            </a:r>
            <a:r>
              <a:rPr lang="en-US" i="1" dirty="0"/>
              <a:t>The psychology of multiculturalism in the schools: A primer for practice, training, and research</a:t>
            </a:r>
            <a:r>
              <a:rPr lang="en-US" dirty="0"/>
              <a:t>. Maryland: National Association of School Psychologists.</a:t>
            </a:r>
            <a:endParaRPr lang="es-MX" dirty="0"/>
          </a:p>
          <a:p>
            <a:pPr lvl="0"/>
            <a:r>
              <a:rPr lang="en-US" dirty="0" err="1"/>
              <a:t>Knotek</a:t>
            </a:r>
            <a:r>
              <a:rPr lang="en-US" dirty="0"/>
              <a:t>, S. E. (2012). Utilizing culturally responsive consultation to support innovation implementation in a rural school. </a:t>
            </a:r>
            <a:r>
              <a:rPr lang="en-US" i="1" dirty="0"/>
              <a:t>Consulting Psychology Journal: Practice and Research, 64</a:t>
            </a:r>
            <a:r>
              <a:rPr lang="en-US" dirty="0"/>
              <a:t>(1), 46-62. doi:10.1037/a0027993</a:t>
            </a:r>
            <a:endParaRPr lang="es-MX" dirty="0"/>
          </a:p>
        </p:txBody>
      </p:sp>
    </p:spTree>
    <p:extLst>
      <p:ext uri="{BB962C8B-B14F-4D97-AF65-F5344CB8AC3E}">
        <p14:creationId xmlns:p14="http://schemas.microsoft.com/office/powerpoint/2010/main" val="336166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xmlns="" id="{BFABBCE0-E08C-4BBE-9FD2-E2B253D4D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ítulo 7">
            <a:extLst>
              <a:ext uri="{FF2B5EF4-FFF2-40B4-BE49-F238E27FC236}">
                <a16:creationId xmlns:a16="http://schemas.microsoft.com/office/drawing/2014/main" xmlns="" id="{C63EB101-91D1-5E4A-B94F-BBDA8AA56D00}"/>
              </a:ext>
            </a:extLst>
          </p:cNvPr>
          <p:cNvSpPr>
            <a:spLocks noGrp="1"/>
          </p:cNvSpPr>
          <p:nvPr>
            <p:ph type="title"/>
          </p:nvPr>
        </p:nvSpPr>
        <p:spPr>
          <a:xfrm>
            <a:off x="581192" y="702156"/>
            <a:ext cx="11029616" cy="1188720"/>
          </a:xfrm>
        </p:spPr>
        <p:txBody>
          <a:bodyPr anchor="t">
            <a:normAutofit/>
          </a:bodyPr>
          <a:lstStyle/>
          <a:p>
            <a:r>
              <a:rPr lang="es-MX" dirty="0">
                <a:solidFill>
                  <a:schemeClr val="tx1">
                    <a:lumMod val="85000"/>
                    <a:lumOff val="15000"/>
                  </a:schemeClr>
                </a:solidFill>
              </a:rPr>
              <a:t>Cultural context of Oklahoma City Public Schools</a:t>
            </a:r>
          </a:p>
        </p:txBody>
      </p:sp>
      <p:sp>
        <p:nvSpPr>
          <p:cNvPr id="22" name="Rectangle 14">
            <a:extLst>
              <a:ext uri="{FF2B5EF4-FFF2-40B4-BE49-F238E27FC236}">
                <a16:creationId xmlns:a16="http://schemas.microsoft.com/office/drawing/2014/main" xmlns="" id="{FF426BAC-43D6-468E-B6FF-167034D5C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6">
            <a:extLst>
              <a:ext uri="{FF2B5EF4-FFF2-40B4-BE49-F238E27FC236}">
                <a16:creationId xmlns:a16="http://schemas.microsoft.com/office/drawing/2014/main" xmlns="" id="{FB02D80E-5995-4C54-8387-5893C2C894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8">
            <a:extLst>
              <a:ext uri="{FF2B5EF4-FFF2-40B4-BE49-F238E27FC236}">
                <a16:creationId xmlns:a16="http://schemas.microsoft.com/office/drawing/2014/main" xmlns="" id="{896083C8-1401-4950-AF56-E2FAFE42D6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Marcador de contenido 6">
            <a:extLst>
              <a:ext uri="{FF2B5EF4-FFF2-40B4-BE49-F238E27FC236}">
                <a16:creationId xmlns:a16="http://schemas.microsoft.com/office/drawing/2014/main" xmlns="" id="{F60B3E82-C9CC-7344-BC7D-5FF16E7DB45C}"/>
              </a:ext>
            </a:extLst>
          </p:cNvPr>
          <p:cNvGraphicFramePr>
            <a:graphicFrameLocks noGrp="1"/>
          </p:cNvGraphicFramePr>
          <p:nvPr>
            <p:ph idx="1"/>
            <p:extLst>
              <p:ext uri="{D42A27DB-BD31-4B8C-83A1-F6EECF244321}">
                <p14:modId xmlns:p14="http://schemas.microsoft.com/office/powerpoint/2010/main" val="22905217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a16="http://schemas.microsoft.com/office/drawing/2014/main" xmlns="" id="{6B3970CD-AEE1-0B42-BE58-A37A95E6515B}"/>
              </a:ext>
            </a:extLst>
          </p:cNvPr>
          <p:cNvSpPr/>
          <p:nvPr/>
        </p:nvSpPr>
        <p:spPr>
          <a:xfrm>
            <a:off x="7200899" y="6096418"/>
            <a:ext cx="4862043" cy="738664"/>
          </a:xfrm>
          <a:prstGeom prst="rect">
            <a:avLst/>
          </a:prstGeom>
        </p:spPr>
        <p:txBody>
          <a:bodyPr wrap="square" anchor="b">
            <a:spAutoFit/>
          </a:bodyPr>
          <a:lstStyle/>
          <a:p>
            <a:pPr lvl="0" algn="r"/>
            <a:r>
              <a:rPr lang="en-US" sz="1050" dirty="0"/>
              <a:t>Oklahoma City Public Schools. (2018). </a:t>
            </a:r>
            <a:r>
              <a:rPr lang="en-US" sz="1050" i="1" dirty="0"/>
              <a:t>Oklahoma City Public Schools Statistical Profile 2017-2018.</a:t>
            </a:r>
            <a:r>
              <a:rPr lang="en-US" sz="1050" dirty="0"/>
              <a:t> Retrieved from https://</a:t>
            </a:r>
            <a:r>
              <a:rPr lang="en-US" sz="1050" dirty="0" err="1"/>
              <a:t>www.okcps.org</a:t>
            </a:r>
            <a:r>
              <a:rPr lang="en-US" sz="1050" dirty="0"/>
              <a:t>/</a:t>
            </a:r>
            <a:r>
              <a:rPr lang="en-US" sz="1050" dirty="0" err="1"/>
              <a:t>cms</a:t>
            </a:r>
            <a:r>
              <a:rPr lang="en-US" sz="1050" dirty="0"/>
              <a:t>/lib/OK01913268/Centricity/Domain/96/2017-2018%20STATISTICAL%20PROFILE.pdf</a:t>
            </a:r>
          </a:p>
        </p:txBody>
      </p:sp>
      <p:sp>
        <p:nvSpPr>
          <p:cNvPr id="16" name="Rectángulo 15">
            <a:extLst>
              <a:ext uri="{FF2B5EF4-FFF2-40B4-BE49-F238E27FC236}">
                <a16:creationId xmlns:a16="http://schemas.microsoft.com/office/drawing/2014/main" xmlns="" id="{6B10E45F-C4D9-BA44-AE89-F749DAEF41B2}"/>
              </a:ext>
            </a:extLst>
          </p:cNvPr>
          <p:cNvSpPr/>
          <p:nvPr/>
        </p:nvSpPr>
        <p:spPr>
          <a:xfrm>
            <a:off x="581025" y="1262214"/>
            <a:ext cx="2946256" cy="400110"/>
          </a:xfrm>
          <a:prstGeom prst="rect">
            <a:avLst/>
          </a:prstGeom>
        </p:spPr>
        <p:txBody>
          <a:bodyPr wrap="none">
            <a:spAutoFit/>
          </a:bodyPr>
          <a:lstStyle/>
          <a:p>
            <a:pPr marL="285750" indent="-285750">
              <a:buClr>
                <a:schemeClr val="accent1"/>
              </a:buClr>
              <a:buFont typeface="Arial" panose="020B0604020202020204" pitchFamily="34" charset="0"/>
              <a:buChar char="•"/>
            </a:pPr>
            <a:r>
              <a:rPr lang="es-MX" sz="2000" dirty="0">
                <a:solidFill>
                  <a:schemeClr val="tx1">
                    <a:lumMod val="85000"/>
                    <a:lumOff val="15000"/>
                  </a:schemeClr>
                </a:solidFill>
              </a:rPr>
              <a:t>Serving </a:t>
            </a:r>
            <a:r>
              <a:rPr lang="en-US" sz="2000" dirty="0"/>
              <a:t>44,253 students</a:t>
            </a:r>
            <a:endParaRPr lang="es-MX" sz="2000" dirty="0"/>
          </a:p>
        </p:txBody>
      </p:sp>
    </p:spTree>
    <p:extLst>
      <p:ext uri="{BB962C8B-B14F-4D97-AF65-F5344CB8AC3E}">
        <p14:creationId xmlns:p14="http://schemas.microsoft.com/office/powerpoint/2010/main" val="772785500"/>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8773FD-631F-B744-8017-3F5F3E56FE0B}"/>
              </a:ext>
            </a:extLst>
          </p:cNvPr>
          <p:cNvSpPr>
            <a:spLocks noGrp="1"/>
          </p:cNvSpPr>
          <p:nvPr>
            <p:ph type="title"/>
          </p:nvPr>
        </p:nvSpPr>
        <p:spPr>
          <a:xfrm>
            <a:off x="581192" y="702156"/>
            <a:ext cx="11029616" cy="599702"/>
          </a:xfrm>
        </p:spPr>
        <p:txBody>
          <a:bodyPr/>
          <a:lstStyle/>
          <a:p>
            <a:r>
              <a:rPr lang="es-MX" dirty="0">
                <a:solidFill>
                  <a:schemeClr val="accent1">
                    <a:lumMod val="75000"/>
                  </a:schemeClr>
                </a:solidFill>
              </a:rPr>
              <a:t>references</a:t>
            </a:r>
          </a:p>
        </p:txBody>
      </p:sp>
      <p:sp>
        <p:nvSpPr>
          <p:cNvPr id="3" name="Marcador de contenido 2">
            <a:extLst>
              <a:ext uri="{FF2B5EF4-FFF2-40B4-BE49-F238E27FC236}">
                <a16:creationId xmlns:a16="http://schemas.microsoft.com/office/drawing/2014/main" xmlns="" id="{328E6C17-F9C5-2C40-8246-223583464A34}"/>
              </a:ext>
            </a:extLst>
          </p:cNvPr>
          <p:cNvSpPr>
            <a:spLocks noGrp="1"/>
          </p:cNvSpPr>
          <p:nvPr>
            <p:ph idx="1"/>
          </p:nvPr>
        </p:nvSpPr>
        <p:spPr>
          <a:xfrm>
            <a:off x="581191" y="1301858"/>
            <a:ext cx="11029615" cy="5408909"/>
          </a:xfrm>
        </p:spPr>
        <p:txBody>
          <a:bodyPr anchor="ctr">
            <a:normAutofit fontScale="62500" lnSpcReduction="20000"/>
          </a:bodyPr>
          <a:lstStyle/>
          <a:p>
            <a:pPr lvl="0"/>
            <a:r>
              <a:rPr lang="en-US" dirty="0"/>
              <a:t>Meyers, J., &amp; </a:t>
            </a:r>
            <a:r>
              <a:rPr lang="en-US" dirty="0" err="1"/>
              <a:t>Varjas</a:t>
            </a:r>
            <a:r>
              <a:rPr lang="en-US" dirty="0"/>
              <a:t>, K. (2016). An Agenda for Research and Practice Related to Multicultural Approaches to School-Based Consultation. </a:t>
            </a:r>
            <a:r>
              <a:rPr lang="en-US" i="1" dirty="0"/>
              <a:t>Journal of Educational and Psychological Consultation</a:t>
            </a:r>
            <a:r>
              <a:rPr lang="en-US" dirty="0"/>
              <a:t>, </a:t>
            </a:r>
            <a:r>
              <a:rPr lang="en-US" i="1" dirty="0"/>
              <a:t>26</a:t>
            </a:r>
            <a:r>
              <a:rPr lang="en-US" dirty="0"/>
              <a:t>(3), 304-311. </a:t>
            </a:r>
            <a:r>
              <a:rPr lang="en-US" dirty="0" err="1"/>
              <a:t>doi</a:t>
            </a:r>
            <a:r>
              <a:rPr lang="en-US" dirty="0"/>
              <a:t>:/10.1080/10474412.2016.1187569</a:t>
            </a:r>
            <a:endParaRPr lang="es-MX" dirty="0"/>
          </a:p>
          <a:p>
            <a:pPr lvl="0"/>
            <a:r>
              <a:rPr lang="es-MX" dirty="0"/>
              <a:t>Nastasi, B. K., Varjas, K., Bernstein, R., &amp; Jayasena, A. (2000). </a:t>
            </a:r>
            <a:r>
              <a:rPr lang="en-US" dirty="0"/>
              <a:t>Conducting participatory culture-specific consultation: A global perspective on multicultural consultation. </a:t>
            </a:r>
            <a:r>
              <a:rPr lang="en-US" i="1" dirty="0"/>
              <a:t>School Psychology Review, 29, </a:t>
            </a:r>
            <a:r>
              <a:rPr lang="en-US" dirty="0"/>
              <a:t>401-413. </a:t>
            </a:r>
            <a:endParaRPr lang="es-MX" dirty="0"/>
          </a:p>
          <a:p>
            <a:pPr lvl="0"/>
            <a:r>
              <a:rPr lang="en-US" dirty="0"/>
              <a:t>National Association of School Psychologists. (2017). </a:t>
            </a:r>
            <a:r>
              <a:rPr lang="en-US" i="1" dirty="0"/>
              <a:t>National Association of School Psychologists strategic plan: 2017–2022</a:t>
            </a:r>
            <a:r>
              <a:rPr lang="en-US" dirty="0"/>
              <a:t>. Bethesda, MD: Author. Retrieved from http://</a:t>
            </a:r>
            <a:r>
              <a:rPr lang="en-US" dirty="0" err="1"/>
              <a:t>www.nasponline.org</a:t>
            </a:r>
            <a:r>
              <a:rPr lang="en-US" dirty="0"/>
              <a:t>/utility/about-</a:t>
            </a:r>
            <a:r>
              <a:rPr lang="en-US" dirty="0" err="1"/>
              <a:t>nasp</a:t>
            </a:r>
            <a:r>
              <a:rPr lang="en-US" dirty="0"/>
              <a:t>/vision-core-purpose-core-values-and-strategic-goals </a:t>
            </a:r>
            <a:endParaRPr lang="es-MX" dirty="0"/>
          </a:p>
          <a:p>
            <a:pPr lvl="0"/>
            <a:r>
              <a:rPr lang="en-US" dirty="0"/>
              <a:t>National Association of School Psychologists [NASP] (2010). </a:t>
            </a:r>
            <a:r>
              <a:rPr lang="en-US" i="1" dirty="0"/>
              <a:t>National Association of School Psychologists Principles for Professional Ethics</a:t>
            </a:r>
            <a:r>
              <a:rPr lang="en-US" dirty="0"/>
              <a:t>. </a:t>
            </a:r>
            <a:r>
              <a:rPr lang="es-MX" dirty="0"/>
              <a:t>Bethesda, MD: Author. Retrieved from: http://www.nasponline.org. </a:t>
            </a:r>
            <a:r>
              <a:rPr lang="en-US" dirty="0"/>
              <a:t>U.S. Department of Education, National Center for Education Statistics, Common Core of Data (CCD). (2016-17). </a:t>
            </a:r>
            <a:r>
              <a:rPr lang="en-US" i="1" dirty="0"/>
              <a:t>State Nonfiscal Public Elementary/Secondary Education Survey.</a:t>
            </a:r>
            <a:r>
              <a:rPr lang="en-US" dirty="0"/>
              <a:t> Retrieved from https://nces.ed.gov/ccd/elsi/expresstables.aspx?bridge=quickFacts&amp;tableid=13&amp;level=State&amp;year=2016-17.</a:t>
            </a:r>
            <a:endParaRPr lang="es-MX" dirty="0"/>
          </a:p>
          <a:p>
            <a:pPr lvl="0"/>
            <a:r>
              <a:rPr lang="en-US" dirty="0"/>
              <a:t>McFarland, J., Hussar, B., Zhang, J., Wang, X., Wang, K., Hein, S., Diliberti, M., Forrest Cataldi, E., Bullock Mann, F., &amp; Barmer, A. (2019). </a:t>
            </a:r>
            <a:r>
              <a:rPr lang="en-US" i="1" dirty="0"/>
              <a:t>The Condition of Education</a:t>
            </a:r>
            <a:r>
              <a:rPr lang="en-US" dirty="0"/>
              <a:t> 2019 (NCES 2019-144). U.S. Department of Education. Washington, DC: National Center for Education Statistics. Retrieved from https://nces.ed.gov/ pubsearch/pubsinfo.asp?pubid=2019144</a:t>
            </a:r>
          </a:p>
          <a:p>
            <a:pPr lvl="0"/>
            <a:r>
              <a:rPr lang="es-MX" dirty="0"/>
              <a:t>Neely, L., Gann, C., Castro-Villarreal, F., &amp; Villarreal, V. (2019). Preliminary Findings of Culturally Responsive Consultation with Educators. </a:t>
            </a:r>
            <a:r>
              <a:rPr lang="es-MX" i="1" dirty="0"/>
              <a:t>Behavior Analysis in Practice</a:t>
            </a:r>
            <a:r>
              <a:rPr lang="es-MX" dirty="0"/>
              <a:t>, 1-12. doi:/10.1007/s40617-019-00393-y</a:t>
            </a:r>
          </a:p>
          <a:p>
            <a:pPr lvl="0"/>
            <a:r>
              <a:rPr lang="en-US" dirty="0"/>
              <a:t>Newman, D. S., Barrett, C. A., &amp; Hazel, C. E. (2015). School consultation practices in the early career: Does training matter? </a:t>
            </a:r>
            <a:r>
              <a:rPr lang="en-US" i="1" dirty="0"/>
              <a:t>Consulting Psychology Journal: Practice and Research, 67</a:t>
            </a:r>
            <a:r>
              <a:rPr lang="en-US" dirty="0"/>
              <a:t>(4), 326-347. doi:10.1037/</a:t>
            </a:r>
            <a:r>
              <a:rPr lang="en-US" dirty="0" smtClean="0"/>
              <a:t>cpb0000048</a:t>
            </a:r>
          </a:p>
          <a:p>
            <a:r>
              <a:rPr lang="en-US" dirty="0" err="1"/>
              <a:t>Resnicow</a:t>
            </a:r>
            <a:r>
              <a:rPr lang="en-US" dirty="0"/>
              <a:t>, K., </a:t>
            </a:r>
            <a:r>
              <a:rPr lang="en-US" dirty="0" err="1"/>
              <a:t>Baranowski</a:t>
            </a:r>
            <a:r>
              <a:rPr lang="en-US" dirty="0"/>
              <a:t>, T., </a:t>
            </a:r>
            <a:r>
              <a:rPr lang="en-US" dirty="0" err="1"/>
              <a:t>Ahluwalia</a:t>
            </a:r>
            <a:r>
              <a:rPr lang="en-US" dirty="0"/>
              <a:t>, J. S., &amp; Braithwaite, R. L. (1999). Cultural sensitivity in public health: Defined and demystified. Ethnicity &amp; Disease, 9(1), 10–21. </a:t>
            </a:r>
            <a:endParaRPr lang="es-MX" dirty="0"/>
          </a:p>
          <a:p>
            <a:pPr lvl="0"/>
            <a:r>
              <a:rPr lang="en-US" dirty="0"/>
              <a:t>Sander, J., Hernández Finch, M., &amp; Newell, M. (2016). Introduction to Special Issue on Multicultural Competence in Consultation. </a:t>
            </a:r>
            <a:r>
              <a:rPr lang="en-US" i="1" dirty="0"/>
              <a:t>Journal of Educational and Psychological Consultation</a:t>
            </a:r>
            <a:r>
              <a:rPr lang="en-US" dirty="0"/>
              <a:t>, </a:t>
            </a:r>
            <a:r>
              <a:rPr lang="en-US" i="1" dirty="0"/>
              <a:t>26</a:t>
            </a:r>
            <a:r>
              <a:rPr lang="en-US" dirty="0"/>
              <a:t>(3), 213-219. doi:/10.1080/10474412.2015.1089777</a:t>
            </a:r>
            <a:endParaRPr lang="es-MX" dirty="0"/>
          </a:p>
          <a:p>
            <a:pPr lvl="0"/>
            <a:r>
              <a:rPr lang="es-MX" dirty="0"/>
              <a:t>Sue, D. W., Arredondo, P., &amp; McDavis, R. J. (1992). </a:t>
            </a:r>
            <a:r>
              <a:rPr lang="en-US" dirty="0"/>
              <a:t>Multicultural counseling competencies and standards: A call to the profession. </a:t>
            </a:r>
            <a:r>
              <a:rPr lang="en-US" i="1" dirty="0"/>
              <a:t>Journal of Multicultural Counseling and Development, 20</a:t>
            </a:r>
            <a:r>
              <a:rPr lang="en-US" dirty="0"/>
              <a:t>(2), 64-89. doi:10.1002/j.2161-1912.1992.tb00563.x </a:t>
            </a:r>
            <a:endParaRPr lang="es-MX" dirty="0"/>
          </a:p>
          <a:p>
            <a:pPr lvl="0"/>
            <a:r>
              <a:rPr lang="en-US" dirty="0"/>
              <a:t>Walcott, C. M., &amp; Hyson, D. (2018). Results from the NASP 2015 Membership Survey, Part One: Demographics and Employment Conditions. </a:t>
            </a:r>
            <a:r>
              <a:rPr lang="en-US" i="1" dirty="0"/>
              <a:t>NASP Research Reports, 3</a:t>
            </a:r>
            <a:r>
              <a:rPr lang="en-US" dirty="0"/>
              <a:t>(1), 1-16. Retrieved from https://www.nasponline.org/research-and-policy/nasp-research-center/nasp-studies </a:t>
            </a:r>
            <a:endParaRPr lang="es-MX" dirty="0"/>
          </a:p>
          <a:p>
            <a:pPr lvl="0"/>
            <a:r>
              <a:rPr lang="en-US" dirty="0"/>
              <a:t>Walcott, C. M., Charvat, J., McNamara, K. M., &amp; Hyson, D. M. (2016, February). </a:t>
            </a:r>
            <a:r>
              <a:rPr lang="en-US" i="1" dirty="0"/>
              <a:t>School Psychology at a Glance: 2015 Member Survey Results.</a:t>
            </a:r>
            <a:r>
              <a:rPr lang="en-US" dirty="0"/>
              <a:t> Handout of the Special session presented at the annual meeting of the National Association of School Psychologists, New Orleans, LA. Retrieved from https://www.nasponline.org/research-and-policy/nasp-research-center/nasp-studies</a:t>
            </a:r>
            <a:endParaRPr lang="es-MX" dirty="0">
              <a:hlinkClick r:id="rId2"/>
            </a:endParaRPr>
          </a:p>
        </p:txBody>
      </p:sp>
    </p:spTree>
    <p:extLst>
      <p:ext uri="{BB962C8B-B14F-4D97-AF65-F5344CB8AC3E}">
        <p14:creationId xmlns:p14="http://schemas.microsoft.com/office/powerpoint/2010/main" val="35851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lvl="0"/>
            <a:r>
              <a:rPr lang="en-US" sz="2400" dirty="0"/>
              <a:t>School Psychologists in the United States</a:t>
            </a:r>
          </a:p>
          <a:p>
            <a:pPr lvl="1"/>
            <a:r>
              <a:rPr lang="en-US" sz="2000" dirty="0"/>
              <a:t>Ethnicity: 88% White, 6% Hispanic, 5% AA, 3% Asian, .2% American Indian, </a:t>
            </a:r>
          </a:p>
          <a:p>
            <a:pPr lvl="1"/>
            <a:r>
              <a:rPr lang="en-US" sz="2000" dirty="0"/>
              <a:t>Gender: 83% Female</a:t>
            </a:r>
          </a:p>
          <a:p>
            <a:pPr lvl="1"/>
            <a:r>
              <a:rPr lang="en-US" sz="2000" dirty="0"/>
              <a:t>7% Bilingual and fluent in Spanish</a:t>
            </a:r>
          </a:p>
          <a:p>
            <a:r>
              <a:rPr lang="en-US" sz="2400" dirty="0"/>
              <a:t>Currently experiencing a shortage of qualified professionals to meet the demands and needs of our students</a:t>
            </a:r>
          </a:p>
          <a:p>
            <a:pPr marL="0" indent="0">
              <a:buNone/>
            </a:pPr>
            <a:r>
              <a:rPr lang="en-US" dirty="0"/>
              <a:t>(Walcott, </a:t>
            </a:r>
            <a:r>
              <a:rPr lang="en-US" dirty="0" err="1"/>
              <a:t>Charvat</a:t>
            </a:r>
            <a:r>
              <a:rPr lang="en-US" dirty="0"/>
              <a:t>, McNamara, &amp; Hyson, 2016; Walcott &amp; Hyson, 2018)</a:t>
            </a:r>
          </a:p>
        </p:txBody>
      </p:sp>
      <p:sp>
        <p:nvSpPr>
          <p:cNvPr id="9" name="Title 1">
            <a:extLst>
              <a:ext uri="{FF2B5EF4-FFF2-40B4-BE49-F238E27FC236}">
                <a16:creationId xmlns:a16="http://schemas.microsoft.com/office/drawing/2014/main" xmlns="" id="{BC993590-3CBB-A648-BBEB-60BB3F7F8452}"/>
              </a:ext>
            </a:extLst>
          </p:cNvPr>
          <p:cNvSpPr txBox="1">
            <a:spLocks/>
          </p:cNvSpPr>
          <p:nvPr/>
        </p:nvSpPr>
        <p:spPr>
          <a:xfrm>
            <a:off x="771148" y="1037967"/>
            <a:ext cx="3054091" cy="47091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kern="1200" cap="all">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FFFEFF"/>
                </a:solidFill>
              </a:rPr>
              <a:t>Professional context</a:t>
            </a:r>
          </a:p>
        </p:txBody>
      </p:sp>
    </p:spTree>
    <p:extLst>
      <p:ext uri="{BB962C8B-B14F-4D97-AF65-F5344CB8AC3E}">
        <p14:creationId xmlns:p14="http://schemas.microsoft.com/office/powerpoint/2010/main" val="240137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0724FD5-65DC-4BAE-8A30-7D0AAD884C78}"/>
              </a:ext>
            </a:extLst>
          </p:cNvPr>
          <p:cNvSpPr>
            <a:spLocks noGrp="1"/>
          </p:cNvSpPr>
          <p:nvPr>
            <p:ph type="title"/>
          </p:nvPr>
        </p:nvSpPr>
        <p:spPr>
          <a:xfrm>
            <a:off x="746228" y="1073231"/>
            <a:ext cx="3054091" cy="4711539"/>
          </a:xfrm>
        </p:spPr>
        <p:txBody>
          <a:bodyPr anchor="ctr">
            <a:normAutofit/>
          </a:bodyPr>
          <a:lstStyle/>
          <a:p>
            <a:r>
              <a:rPr lang="en-US" sz="3200" dirty="0">
                <a:solidFill>
                  <a:schemeClr val="bg1">
                    <a:lumMod val="85000"/>
                    <a:lumOff val="15000"/>
                  </a:schemeClr>
                </a:solidFill>
              </a:rPr>
              <a:t>Implications for practice</a:t>
            </a:r>
            <a:br>
              <a:rPr lang="en-US" sz="3200" dirty="0">
                <a:solidFill>
                  <a:schemeClr val="bg1">
                    <a:lumMod val="85000"/>
                    <a:lumOff val="15000"/>
                  </a:schemeClr>
                </a:solidFill>
              </a:rPr>
            </a:br>
            <a:endParaRPr lang="en-US" sz="3200" dirty="0">
              <a:solidFill>
                <a:schemeClr val="bg1">
                  <a:lumMod val="85000"/>
                  <a:lumOff val="15000"/>
                </a:schemeClr>
              </a:solidFill>
            </a:endParaRPr>
          </a:p>
        </p:txBody>
      </p:sp>
      <p:sp>
        <p:nvSpPr>
          <p:cNvPr id="17" name="Rectangle 9">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1">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373243E0-D60B-4A3D-9BBD-8640BD569D77}"/>
              </a:ext>
            </a:extLst>
          </p:cNvPr>
          <p:cNvSpPr>
            <a:spLocks noGrp="1"/>
          </p:cNvSpPr>
          <p:nvPr>
            <p:ph idx="1"/>
          </p:nvPr>
        </p:nvSpPr>
        <p:spPr>
          <a:xfrm>
            <a:off x="4702629" y="1073231"/>
            <a:ext cx="6599582" cy="5183569"/>
          </a:xfrm>
        </p:spPr>
        <p:txBody>
          <a:bodyPr anchor="ctr">
            <a:normAutofit/>
          </a:bodyPr>
          <a:lstStyle/>
          <a:p>
            <a:pPr>
              <a:buFont typeface="Wingdings" pitchFamily="2" charset="2"/>
              <a:buChar char="§"/>
            </a:pPr>
            <a:r>
              <a:rPr lang="en-US" sz="2400" dirty="0"/>
              <a:t>In light of these estimates, those who work in schools need to be prepared to work with all children.</a:t>
            </a:r>
          </a:p>
          <a:p>
            <a:pPr>
              <a:buFont typeface="Wingdings" pitchFamily="2" charset="2"/>
              <a:buChar char="§"/>
            </a:pPr>
            <a:r>
              <a:rPr lang="en-US" sz="2400" dirty="0"/>
              <a:t>School psychologists need to be trained in culturally responsive practices to meet the needs of an increasing number of culturally and linguistically students and families. </a:t>
            </a:r>
          </a:p>
        </p:txBody>
      </p:sp>
    </p:spTree>
    <p:extLst>
      <p:ext uri="{BB962C8B-B14F-4D97-AF65-F5344CB8AC3E}">
        <p14:creationId xmlns:p14="http://schemas.microsoft.com/office/powerpoint/2010/main" val="226787285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18512"/>
            <a:ext cx="8821655" cy="1188720"/>
          </a:xfrm>
        </p:spPr>
        <p:txBody>
          <a:bodyPr anchor="ctr"/>
          <a:lstStyle/>
          <a:p>
            <a:r>
              <a:rPr lang="en-US" dirty="0">
                <a:solidFill>
                  <a:schemeClr val="accent1">
                    <a:lumMod val="75000"/>
                  </a:schemeClr>
                </a:solidFill>
              </a:rPr>
              <a:t>Rationale for multicultural training in school Psychology</a:t>
            </a:r>
          </a:p>
        </p:txBody>
      </p:sp>
      <p:sp>
        <p:nvSpPr>
          <p:cNvPr id="3" name="Content Placeholder 2"/>
          <p:cNvSpPr>
            <a:spLocks noGrp="1"/>
          </p:cNvSpPr>
          <p:nvPr>
            <p:ph idx="1"/>
          </p:nvPr>
        </p:nvSpPr>
        <p:spPr>
          <a:xfrm>
            <a:off x="581192" y="1955800"/>
            <a:ext cx="11029615" cy="4200044"/>
          </a:xfrm>
        </p:spPr>
        <p:txBody>
          <a:bodyPr>
            <a:normAutofit/>
          </a:bodyPr>
          <a:lstStyle/>
          <a:p>
            <a:r>
              <a:rPr lang="en-US" sz="2400" dirty="0"/>
              <a:t>Cultural Context</a:t>
            </a:r>
          </a:p>
          <a:p>
            <a:r>
              <a:rPr lang="en-US" sz="2400" dirty="0"/>
              <a:t>Ethical Standards and Professional Guidelines provided by NASP (2010) and APA (2002) to address the needs of this growing population </a:t>
            </a:r>
          </a:p>
          <a:p>
            <a:pPr lvl="1"/>
            <a:r>
              <a:rPr lang="en-US" sz="2000" dirty="0"/>
              <a:t>NASP Strategic plan (2017) and commitment to culturally competent practice</a:t>
            </a:r>
          </a:p>
          <a:p>
            <a:r>
              <a:rPr lang="en-US" sz="2400" dirty="0"/>
              <a:t>Court cases, civil rights legislation </a:t>
            </a:r>
          </a:p>
          <a:p>
            <a:r>
              <a:rPr lang="en-US" sz="2400" dirty="0"/>
              <a:t>Research showing a link between cultural competent practice and outcomes</a:t>
            </a:r>
          </a:p>
          <a:p>
            <a:r>
              <a:rPr lang="en-US" sz="2400" dirty="0"/>
              <a:t>The most compelling rationale for improving and intensifying multicultural training in school psychology is the </a:t>
            </a:r>
            <a:r>
              <a:rPr lang="en-US" sz="2400" b="1" dirty="0"/>
              <a:t>significant change in the demographic profile of our nation and our schools</a:t>
            </a:r>
          </a:p>
        </p:txBody>
      </p:sp>
    </p:spTree>
    <p:extLst>
      <p:ext uri="{BB962C8B-B14F-4D97-AF65-F5344CB8AC3E}">
        <p14:creationId xmlns:p14="http://schemas.microsoft.com/office/powerpoint/2010/main" val="4123670807"/>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2A24"/>
      </a:dk2>
      <a:lt2>
        <a:srgbClr val="E2E8E4"/>
      </a:lt2>
      <a:accent1>
        <a:srgbClr val="C34D97"/>
      </a:accent1>
      <a:accent2>
        <a:srgbClr val="B13B54"/>
      </a:accent2>
      <a:accent3>
        <a:srgbClr val="C3654D"/>
      </a:accent3>
      <a:accent4>
        <a:srgbClr val="B1853B"/>
      </a:accent4>
      <a:accent5>
        <a:srgbClr val="A4A842"/>
      </a:accent5>
      <a:accent6>
        <a:srgbClr val="7BB13B"/>
      </a:accent6>
      <a:hlink>
        <a:srgbClr val="6471CB"/>
      </a:hlink>
      <a:folHlink>
        <a:srgbClr val="7F7F7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TotalTime>
  <Words>6538</Words>
  <Application>Microsoft Macintosh PowerPoint</Application>
  <PresentationFormat>Custom</PresentationFormat>
  <Paragraphs>502</Paragraphs>
  <Slides>60</Slides>
  <Notes>45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DividendVTI</vt:lpstr>
      <vt:lpstr>Multicultural Consultation in the Schools</vt:lpstr>
      <vt:lpstr>Session Objectives</vt:lpstr>
      <vt:lpstr>What is culture?</vt:lpstr>
      <vt:lpstr>PowerPoint Presentation</vt:lpstr>
      <vt:lpstr>Cultural Context of US public schools</vt:lpstr>
      <vt:lpstr>Cultural context of Oklahoma City Public Schools</vt:lpstr>
      <vt:lpstr>PowerPoint Presentation</vt:lpstr>
      <vt:lpstr>Implications for practice </vt:lpstr>
      <vt:lpstr>Rationale for multicultural training in school Psychology</vt:lpstr>
      <vt:lpstr>Training in multicultural school psychology </vt:lpstr>
      <vt:lpstr>Meeting the Needs of CLD students in the schools:  The Need for Multiculturalism and CR practice</vt:lpstr>
      <vt:lpstr>Multiculturalism and Cultural Competence</vt:lpstr>
      <vt:lpstr>Cultural Competence</vt:lpstr>
      <vt:lpstr>Cultural Responsiveness </vt:lpstr>
      <vt:lpstr>Action steps for school psychologists </vt:lpstr>
      <vt:lpstr>Multicultural “Flashpoints” Toward Cultural Competence &amp; Responsive Practice</vt:lpstr>
      <vt:lpstr>Step1: Know thyself</vt:lpstr>
      <vt:lpstr>We All Belong To Cultural Groups</vt:lpstr>
      <vt:lpstr>Pair &amp; Share: Use the ADDRESSING framework as one way to look inward and better understand those you work with</vt:lpstr>
      <vt:lpstr>The Students and Families We Work With Also Belong To Cultural Groups</vt:lpstr>
      <vt:lpstr>Multicultural Consultation</vt:lpstr>
      <vt:lpstr>Multicultural Consultation Defined</vt:lpstr>
      <vt:lpstr>Multicultural consultation </vt:lpstr>
      <vt:lpstr>Multicultural consultation </vt:lpstr>
      <vt:lpstr>Cross-Cultural Consultation Competencies</vt:lpstr>
      <vt:lpstr>School Consultation Models</vt:lpstr>
      <vt:lpstr>Behavioral Problem-Solving Model</vt:lpstr>
      <vt:lpstr>Frameworks in Multicultural School consultation </vt:lpstr>
      <vt:lpstr>Prominent frameworks in Multicultural School Consultation</vt:lpstr>
      <vt:lpstr>Ingraham’s Multicultural Consultation Approach</vt:lpstr>
      <vt:lpstr>Components of MC School Consultation (Ingraham, 2000) Methods for supporting the consultee and client</vt:lpstr>
      <vt:lpstr>Bernal’s Ecological Validity Model for adapting EBi</vt:lpstr>
      <vt:lpstr>Ecological Validity Model (Bernal, Bonilla, &amp; Bellido, 1995)</vt:lpstr>
      <vt:lpstr>Applying the Framework: Culturally responsive PBIS</vt:lpstr>
      <vt:lpstr>PowerPoint Presentation</vt:lpstr>
      <vt:lpstr>The Ecological Validity Model in Practice</vt:lpstr>
      <vt:lpstr>Multicultural Consultation:  Culturally Responsive PBIS</vt:lpstr>
      <vt:lpstr>Multicultural Consultation:  Culturally Responsive PBIS</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Applying the Framework: Culturally Responsive Consultee-Centered Consultation</vt:lpstr>
      <vt:lpstr>PowerPoint Presentation</vt:lpstr>
      <vt:lpstr>Culturally Responsive Consultation in a Contemporary School Setting</vt:lpstr>
      <vt:lpstr>Theoretical and Conceptual Influences</vt:lpstr>
      <vt:lpstr>PowerPoint Presentation</vt:lpstr>
      <vt:lpstr>Consultee Centered Consultation in a Contemporary School Setting GT: Findings and Results</vt:lpstr>
      <vt:lpstr>PowerPoint Presentation</vt:lpstr>
      <vt:lpstr>Single Case Results</vt:lpstr>
      <vt:lpstr>Implications for practice: How to incorporate culturally responsive practices in our work</vt:lpstr>
      <vt:lpstr>Build Trusting Relationships</vt:lpstr>
      <vt:lpstr>Address Diversity Issues Directly</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Multicultural Consultation in the Schools</dc:title>
  <dc:creator>Daniela Moran Cortes</dc:creator>
  <cp:lastModifiedBy>Felicia Castro-Villarreal</cp:lastModifiedBy>
  <cp:revision>11</cp:revision>
  <dcterms:created xsi:type="dcterms:W3CDTF">2019-10-10T20:35:23Z</dcterms:created>
  <dcterms:modified xsi:type="dcterms:W3CDTF">2019-10-11T14:36:01Z</dcterms:modified>
</cp:coreProperties>
</file>