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21" r:id="rId1"/>
  </p:sldMasterIdLst>
  <p:notesMasterIdLst>
    <p:notesMasterId r:id="rId33"/>
  </p:notesMasterIdLst>
  <p:handoutMasterIdLst>
    <p:handoutMasterId r:id="rId34"/>
  </p:handoutMasterIdLst>
  <p:sldIdLst>
    <p:sldId id="256" r:id="rId2"/>
    <p:sldId id="308" r:id="rId3"/>
    <p:sldId id="391" r:id="rId4"/>
    <p:sldId id="392" r:id="rId5"/>
    <p:sldId id="393" r:id="rId6"/>
    <p:sldId id="326" r:id="rId7"/>
    <p:sldId id="327" r:id="rId8"/>
    <p:sldId id="441" r:id="rId9"/>
    <p:sldId id="442" r:id="rId10"/>
    <p:sldId id="417" r:id="rId11"/>
    <p:sldId id="416" r:id="rId12"/>
    <p:sldId id="387" r:id="rId13"/>
    <p:sldId id="318" r:id="rId14"/>
    <p:sldId id="310" r:id="rId15"/>
    <p:sldId id="258" r:id="rId16"/>
    <p:sldId id="355" r:id="rId17"/>
    <p:sldId id="444" r:id="rId18"/>
    <p:sldId id="301" r:id="rId19"/>
    <p:sldId id="427" r:id="rId20"/>
    <p:sldId id="356" r:id="rId21"/>
    <p:sldId id="445" r:id="rId22"/>
    <p:sldId id="259" r:id="rId23"/>
    <p:sldId id="419" r:id="rId24"/>
    <p:sldId id="431" r:id="rId25"/>
    <p:sldId id="316" r:id="rId26"/>
    <p:sldId id="262" r:id="rId27"/>
    <p:sldId id="426" r:id="rId28"/>
    <p:sldId id="353" r:id="rId29"/>
    <p:sldId id="261" r:id="rId30"/>
    <p:sldId id="377" r:id="rId31"/>
    <p:sldId id="446" r:id="rId3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sa Kelly-Vance" initials="LK" lastIdx="0" clrIdx="0"/>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3" clrMode="bw"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353"/>
    <p:restoredTop sz="93048"/>
  </p:normalViewPr>
  <p:slideViewPr>
    <p:cSldViewPr snapToGrid="0" snapToObjects="1">
      <p:cViewPr varScale="1">
        <p:scale>
          <a:sx n="89" d="100"/>
          <a:sy n="89" d="100"/>
        </p:scale>
        <p:origin x="1296" y="168"/>
      </p:cViewPr>
      <p:guideLst>
        <p:guide orient="horz" pos="2160"/>
        <p:guide pos="2880"/>
      </p:guideLst>
    </p:cSldViewPr>
  </p:slideViewPr>
  <p:outlineViewPr>
    <p:cViewPr>
      <p:scale>
        <a:sx n="33" d="100"/>
        <a:sy n="33" d="100"/>
      </p:scale>
      <p:origin x="0" y="-31544"/>
    </p:cViewPr>
  </p:outlineViewPr>
  <p:notesTextViewPr>
    <p:cViewPr>
      <p:scale>
        <a:sx n="100" d="100"/>
        <a:sy n="100" d="100"/>
      </p:scale>
      <p:origin x="0" y="0"/>
    </p:cViewPr>
  </p:notesTextViewPr>
  <p:sorterViewPr>
    <p:cViewPr varScale="1">
      <p:scale>
        <a:sx n="100" d="100"/>
        <a:sy n="100" d="100"/>
      </p:scale>
      <p:origin x="0" y="998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2FFCBF6-36B5-4348-B247-79C9BEA41E4E}" type="datetimeFigureOut">
              <a:rPr lang="en-US" smtClean="0"/>
              <a:t>10/21/19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30C8AED-08FB-3643-BDBF-845574059EA1}" type="slidenum">
              <a:rPr lang="en-US" smtClean="0"/>
              <a:t>‹#›</a:t>
            </a:fld>
            <a:endParaRPr lang="en-US"/>
          </a:p>
        </p:txBody>
      </p:sp>
    </p:spTree>
    <p:extLst>
      <p:ext uri="{BB962C8B-B14F-4D97-AF65-F5344CB8AC3E}">
        <p14:creationId xmlns:p14="http://schemas.microsoft.com/office/powerpoint/2010/main" val="499087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404F7E-3435-1549-9873-FDA836C09EBC}" type="datetimeFigureOut">
              <a:rPr lang="en-US" smtClean="0"/>
              <a:t>10/21/19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05F4D5-DEEB-2248-9E16-A641DDA7AF76}" type="slidenum">
              <a:rPr lang="en-US" smtClean="0"/>
              <a:t>‹#›</a:t>
            </a:fld>
            <a:endParaRPr lang="en-US"/>
          </a:p>
        </p:txBody>
      </p:sp>
    </p:spTree>
    <p:extLst>
      <p:ext uri="{BB962C8B-B14F-4D97-AF65-F5344CB8AC3E}">
        <p14:creationId xmlns:p14="http://schemas.microsoft.com/office/powerpoint/2010/main" val="273101999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9144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3886200" y="1267731"/>
            <a:ext cx="1371600" cy="548640"/>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2091263"/>
            <a:ext cx="6801440" cy="2590800"/>
          </a:xfrm>
        </p:spPr>
        <p:txBody>
          <a:bodyPr tIns="45720" bIns="45720" anchor="ctr">
            <a:noAutofit/>
          </a:bodyPr>
          <a:lstStyle>
            <a:lvl1pPr algn="ctr">
              <a:lnSpc>
                <a:spcPct val="83000"/>
              </a:lnSpc>
              <a:defRPr lang="en-US" sz="6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171575" y="4682062"/>
            <a:ext cx="6803136" cy="502920"/>
          </a:xfrm>
        </p:spPr>
        <p:txBody>
          <a:bodyPr>
            <a:normAutofit/>
          </a:bodyPr>
          <a:lstStyle>
            <a:lvl1pPr marL="0" indent="0" algn="ctr">
              <a:spcBef>
                <a:spcPts val="0"/>
              </a:spcBef>
              <a:buNone/>
              <a:defRPr sz="1400" spc="80" baseline="0">
                <a:solidFill>
                  <a:schemeClr val="tx1"/>
                </a:solidFill>
              </a:defRPr>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en-US"/>
              <a:t>Click to edit Master subtitle style</a:t>
            </a:r>
            <a:endParaRPr lang="en-US" dirty="0"/>
          </a:p>
        </p:txBody>
      </p:sp>
      <p:sp>
        <p:nvSpPr>
          <p:cNvPr id="20" name="Date Placeholder 19"/>
          <p:cNvSpPr>
            <a:spLocks noGrp="1"/>
          </p:cNvSpPr>
          <p:nvPr>
            <p:ph type="dt" sz="half" idx="10"/>
          </p:nvPr>
        </p:nvSpPr>
        <p:spPr>
          <a:xfrm>
            <a:off x="3931920" y="1327188"/>
            <a:ext cx="1280160" cy="457200"/>
          </a:xfrm>
        </p:spPr>
        <p:txBody>
          <a:bodyPr/>
          <a:lstStyle>
            <a:lvl1pPr algn="ctr">
              <a:defRPr sz="1100" spc="0" baseline="0">
                <a:solidFill>
                  <a:schemeClr val="tx1"/>
                </a:solidFill>
                <a:latin typeface="+mn-lt"/>
              </a:defRPr>
            </a:lvl1pPr>
          </a:lstStyle>
          <a:p>
            <a:fld id="{09048BB9-DDC3-8D45-85FE-B32B1ECCAD15}" type="datetimeFigureOut">
              <a:rPr lang="en-US" smtClean="0"/>
              <a:t>10/21/19</a:t>
            </a:fld>
            <a:endParaRPr lang="en-US"/>
          </a:p>
        </p:txBody>
      </p:sp>
      <p:sp>
        <p:nvSpPr>
          <p:cNvPr id="21" name="Footer Placeholder 20"/>
          <p:cNvSpPr>
            <a:spLocks noGrp="1"/>
          </p:cNvSpPr>
          <p:nvPr>
            <p:ph type="ftr" sz="quarter" idx="11"/>
          </p:nvPr>
        </p:nvSpPr>
        <p:spPr>
          <a:xfrm>
            <a:off x="1104936" y="5211060"/>
            <a:ext cx="4429125" cy="228600"/>
          </a:xfrm>
        </p:spPr>
        <p:txBody>
          <a:bodyPr/>
          <a:lstStyle>
            <a:lvl1pPr algn="l">
              <a:defRPr sz="900">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6455190" y="5212080"/>
            <a:ext cx="1583911" cy="228600"/>
          </a:xfrm>
        </p:spPr>
        <p:txBody>
          <a:bodyPr/>
          <a:lstStyle>
            <a:lvl1pPr>
              <a:defRPr>
                <a:solidFill>
                  <a:schemeClr val="tx1">
                    <a:lumMod val="75000"/>
                    <a:lumOff val="25000"/>
                  </a:schemeClr>
                </a:solidFill>
              </a:defRPr>
            </a:lvl1pPr>
          </a:lstStyle>
          <a:p>
            <a:fld id="{2754ED01-E2A0-4C1E-8E21-014B99041579}" type="slidenum">
              <a:rPr lang="en-US" smtClean="0"/>
              <a:pPr/>
              <a:t>‹#›</a:t>
            </a:fld>
            <a:endParaRPr lang="en-US"/>
          </a:p>
        </p:txBody>
      </p:sp>
    </p:spTree>
    <p:extLst>
      <p:ext uri="{BB962C8B-B14F-4D97-AF65-F5344CB8AC3E}">
        <p14:creationId xmlns:p14="http://schemas.microsoft.com/office/powerpoint/2010/main" val="127654456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048BB9-DDC3-8D45-85FE-B32B1ECCAD15}" type="datetimeFigureOut">
              <a:rPr lang="en-US" smtClean="0"/>
              <a:t>10/21/19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60E180-B036-2B48-82B1-0F3415EE249B}" type="slidenum">
              <a:rPr lang="en-US" smtClean="0"/>
              <a:t>‹#›</a:t>
            </a:fld>
            <a:endParaRPr lang="en-US"/>
          </a:p>
        </p:txBody>
      </p:sp>
    </p:spTree>
    <p:extLst>
      <p:ext uri="{BB962C8B-B14F-4D97-AF65-F5344CB8AC3E}">
        <p14:creationId xmlns:p14="http://schemas.microsoft.com/office/powerpoint/2010/main" val="17417261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048BB9-DDC3-8D45-85FE-B32B1ECCAD15}" type="datetimeFigureOut">
              <a:rPr lang="en-US" smtClean="0"/>
              <a:t>10/21/19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60E180-B036-2B48-82B1-0F3415EE249B}" type="slidenum">
              <a:rPr lang="en-US" smtClean="0"/>
              <a:t>‹#›</a:t>
            </a:fld>
            <a:endParaRPr lang="en-US"/>
          </a:p>
        </p:txBody>
      </p:sp>
    </p:spTree>
    <p:extLst>
      <p:ext uri="{BB962C8B-B14F-4D97-AF65-F5344CB8AC3E}">
        <p14:creationId xmlns:p14="http://schemas.microsoft.com/office/powerpoint/2010/main" val="3480470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048BB9-DDC3-8D45-85FE-B32B1ECCAD15}" type="datetimeFigureOut">
              <a:rPr lang="en-US" smtClean="0"/>
              <a:t>10/21/19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60E180-B036-2B48-82B1-0F3415EE249B}" type="slidenum">
              <a:rPr lang="en-US" smtClean="0"/>
              <a:t>‹#›</a:t>
            </a:fld>
            <a:endParaRPr lang="en-US"/>
          </a:p>
        </p:txBody>
      </p:sp>
    </p:spTree>
    <p:extLst>
      <p:ext uri="{BB962C8B-B14F-4D97-AF65-F5344CB8AC3E}">
        <p14:creationId xmlns:p14="http://schemas.microsoft.com/office/powerpoint/2010/main" val="3321694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9144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886200" y="1267731"/>
            <a:ext cx="1371600" cy="548640"/>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2094309"/>
            <a:ext cx="6803136" cy="2587752"/>
          </a:xfrm>
        </p:spPr>
        <p:txBody>
          <a:bodyPr anchor="ctr">
            <a:noAutofit/>
          </a:bodyPr>
          <a:lstStyle>
            <a:lvl1pPr algn="ctr">
              <a:lnSpc>
                <a:spcPct val="83000"/>
              </a:lnSpc>
              <a:defRPr lang="en-US" sz="6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172718" y="4682062"/>
            <a:ext cx="6803136" cy="502920"/>
          </a:xfrm>
        </p:spPr>
        <p:txBody>
          <a:bodyPr anchor="t">
            <a:normAutofit/>
          </a:bodyPr>
          <a:lstStyle>
            <a:lvl1pPr marL="0" indent="0" algn="ctr">
              <a:buNone/>
              <a:defRPr sz="1400">
                <a:solidFill>
                  <a:schemeClr val="tx1"/>
                </a:solidFill>
                <a:effectLst/>
              </a:defRPr>
            </a:lvl1pPr>
            <a:lvl2pPr marL="457200" indent="0">
              <a:buNone/>
              <a:defRPr sz="1400">
                <a:solidFill>
                  <a:schemeClr val="tx1">
                    <a:tint val="75000"/>
                  </a:schemeClr>
                </a:solidFill>
              </a:defRPr>
            </a:lvl2pPr>
            <a:lvl3pPr marL="914400" indent="0">
              <a:buNone/>
              <a:defRPr sz="14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3931920" y="1325880"/>
            <a:ext cx="1280160" cy="457200"/>
          </a:xfrm>
        </p:spPr>
        <p:txBody>
          <a:bodyPr/>
          <a:lstStyle>
            <a:lvl1pPr algn="ctr">
              <a:defRPr lang="en-US" sz="1100" kern="1200" spc="0" baseline="0">
                <a:solidFill>
                  <a:schemeClr val="tx1"/>
                </a:solidFill>
                <a:latin typeface="+mn-lt"/>
                <a:ea typeface="+mn-ea"/>
                <a:cs typeface="+mn-cs"/>
              </a:defRPr>
            </a:lvl1pPr>
          </a:lstStyle>
          <a:p>
            <a:fld id="{09048BB9-DDC3-8D45-85FE-B32B1ECCAD15}" type="datetimeFigureOut">
              <a:rPr lang="en-US" smtClean="0"/>
              <a:t>10/21/19</a:t>
            </a:fld>
            <a:endParaRPr lang="en-US"/>
          </a:p>
        </p:txBody>
      </p:sp>
      <p:sp>
        <p:nvSpPr>
          <p:cNvPr id="5" name="Footer Placeholder 4"/>
          <p:cNvSpPr>
            <a:spLocks noGrp="1"/>
          </p:cNvSpPr>
          <p:nvPr>
            <p:ph type="ftr" sz="quarter" idx="11"/>
          </p:nvPr>
        </p:nvSpPr>
        <p:spPr>
          <a:xfrm>
            <a:off x="1104679" y="5211060"/>
            <a:ext cx="4430268"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6453378" y="5211060"/>
            <a:ext cx="1584198" cy="228600"/>
          </a:xfrm>
        </p:spPr>
        <p:txBody>
          <a:bodyPr/>
          <a:lstStyle/>
          <a:p>
            <a:fld id="{D560E180-B036-2B48-82B1-0F3415EE249B}" type="slidenum">
              <a:rPr lang="en-US" smtClean="0"/>
              <a:t>‹#›</a:t>
            </a:fld>
            <a:endParaRPr lang="en-US"/>
          </a:p>
        </p:txBody>
      </p:sp>
    </p:spTree>
    <p:extLst>
      <p:ext uri="{BB962C8B-B14F-4D97-AF65-F5344CB8AC3E}">
        <p14:creationId xmlns:p14="http://schemas.microsoft.com/office/powerpoint/2010/main" val="375222904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3152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488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048BB9-DDC3-8D45-85FE-B32B1ECCAD15}" type="datetimeFigureOut">
              <a:rPr lang="en-US" smtClean="0"/>
              <a:t>10/21/19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60E180-B036-2B48-82B1-0F3415EE249B}" type="slidenum">
              <a:rPr lang="en-US" smtClean="0"/>
              <a:t>‹#›</a:t>
            </a:fld>
            <a:endParaRPr lang="en-US"/>
          </a:p>
        </p:txBody>
      </p:sp>
    </p:spTree>
    <p:extLst>
      <p:ext uri="{BB962C8B-B14F-4D97-AF65-F5344CB8AC3E}">
        <p14:creationId xmlns:p14="http://schemas.microsoft.com/office/powerpoint/2010/main" val="26414486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731520" y="2074334"/>
            <a:ext cx="365760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31520" y="2755898"/>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2074334"/>
            <a:ext cx="365760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754880" y="2756581"/>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048BB9-DDC3-8D45-85FE-B32B1ECCAD15}" type="datetimeFigureOut">
              <a:rPr lang="en-US" smtClean="0"/>
              <a:t>10/21/19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60E180-B036-2B48-82B1-0F3415EE249B}" type="slidenum">
              <a:rPr lang="en-US" smtClean="0"/>
              <a:t>‹#›</a:t>
            </a:fld>
            <a:endParaRPr lang="en-US"/>
          </a:p>
        </p:txBody>
      </p:sp>
    </p:spTree>
    <p:extLst>
      <p:ext uri="{BB962C8B-B14F-4D97-AF65-F5344CB8AC3E}">
        <p14:creationId xmlns:p14="http://schemas.microsoft.com/office/powerpoint/2010/main" val="2497296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048BB9-DDC3-8D45-85FE-B32B1ECCAD15}" type="datetimeFigureOut">
              <a:rPr lang="en-US" smtClean="0"/>
              <a:t>10/21/19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60E180-B036-2B48-82B1-0F3415EE249B}" type="slidenum">
              <a:rPr lang="en-US" smtClean="0"/>
              <a:t>‹#›</a:t>
            </a:fld>
            <a:endParaRPr lang="en-US"/>
          </a:p>
        </p:txBody>
      </p:sp>
    </p:spTree>
    <p:extLst>
      <p:ext uri="{BB962C8B-B14F-4D97-AF65-F5344CB8AC3E}">
        <p14:creationId xmlns:p14="http://schemas.microsoft.com/office/powerpoint/2010/main" val="4203608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048BB9-DDC3-8D45-85FE-B32B1ECCAD15}" type="datetimeFigureOut">
              <a:rPr lang="en-US" smtClean="0"/>
              <a:t>10/21/19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60E180-B036-2B48-82B1-0F3415EE249B}" type="slidenum">
              <a:rPr lang="en-US" smtClean="0"/>
              <a:t>‹#›</a:t>
            </a:fld>
            <a:endParaRPr lang="en-US"/>
          </a:p>
        </p:txBody>
      </p:sp>
    </p:spTree>
    <p:extLst>
      <p:ext uri="{BB962C8B-B14F-4D97-AF65-F5344CB8AC3E}">
        <p14:creationId xmlns:p14="http://schemas.microsoft.com/office/powerpoint/2010/main" val="24913077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184147" y="173736"/>
            <a:ext cx="6398514" cy="65105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7392"/>
            <a:ext cx="1823085" cy="1645920"/>
          </a:xfrm>
        </p:spPr>
        <p:txBody>
          <a:bodyPr anchor="b">
            <a:normAutofit/>
          </a:bodyPr>
          <a:lstStyle>
            <a:lvl1pPr algn="l" defTabSz="914400" rtl="0" eaLnBrk="1" latinLnBrk="0" hangingPunct="1">
              <a:lnSpc>
                <a:spcPct val="90000"/>
              </a:lnSpc>
              <a:spcBef>
                <a:spcPct val="0"/>
              </a:spcBef>
              <a:buNone/>
              <a:defRPr lang="en-US" sz="24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68976" y="907143"/>
            <a:ext cx="5428856" cy="5043714"/>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972300" y="2286000"/>
            <a:ext cx="1823085" cy="3505200"/>
          </a:xfrm>
        </p:spPr>
        <p:txBody>
          <a:bodyPr>
            <a:normAutofit/>
          </a:bodyPr>
          <a:lstStyle>
            <a:lvl1pPr marL="0" indent="0">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09048BB9-DDC3-8D45-85FE-B32B1ECCAD15}" type="datetimeFigureOut">
              <a:rPr lang="en-US" smtClean="0"/>
              <a:t>10/21/19</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7795258" y="6310086"/>
            <a:ext cx="1097280" cy="274320"/>
          </a:xfrm>
        </p:spPr>
        <p:txBody>
          <a:bodyPr/>
          <a:lstStyle>
            <a:lvl1pPr>
              <a:defRPr>
                <a:solidFill>
                  <a:srgbClr val="FFFFFF"/>
                </a:solidFill>
              </a:defRPr>
            </a:lvl1pPr>
          </a:lstStyle>
          <a:p>
            <a:fld id="{2754ED01-E2A0-4C1E-8E21-014B99041579}" type="slidenum">
              <a:rPr lang="en-US" smtClean="0"/>
              <a:pPr/>
              <a:t>‹#›</a:t>
            </a:fld>
            <a:endParaRPr lang="en-US" dirty="0"/>
          </a:p>
        </p:txBody>
      </p:sp>
      <p:sp>
        <p:nvSpPr>
          <p:cNvPr id="12" name="Rectangle 11"/>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97998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3504"/>
            <a:ext cx="1824228" cy="1645920"/>
          </a:xfrm>
        </p:spPr>
        <p:txBody>
          <a:bodyPr anchor="b">
            <a:noAutofit/>
          </a:bodyPr>
          <a:lstStyle>
            <a:lvl1pPr algn="l">
              <a:defRPr sz="24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1449" y="173736"/>
            <a:ext cx="6398514" cy="6510528"/>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972300" y="2286000"/>
            <a:ext cx="1824228" cy="3502152"/>
          </a:xfrm>
        </p:spPr>
        <p:txBody>
          <a:bodyPr>
            <a:normAutofit/>
          </a:bodyPr>
          <a:lstStyle>
            <a:lvl1pPr marL="0" indent="0" algn="l">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09048BB9-DDC3-8D45-85FE-B32B1ECCAD15}" type="datetimeFigureOut">
              <a:rPr lang="en-US" smtClean="0"/>
              <a:t>10/21/19</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9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7797546" y="6309360"/>
            <a:ext cx="1097280" cy="274320"/>
          </a:xfrm>
        </p:spPr>
        <p:txBody>
          <a:bodyPr/>
          <a:lstStyle>
            <a:lvl1pPr>
              <a:defRPr>
                <a:solidFill>
                  <a:srgbClr val="FFFFFF"/>
                </a:solidFill>
              </a:defRPr>
            </a:lvl1pPr>
          </a:lstStyle>
          <a:p>
            <a:fld id="{D560E180-B036-2B48-82B1-0F3415EE249B}" type="slidenum">
              <a:rPr lang="en-US" smtClean="0"/>
              <a:t>‹#›</a:t>
            </a:fld>
            <a:endParaRPr lang="en-US"/>
          </a:p>
        </p:txBody>
      </p:sp>
      <p:sp>
        <p:nvSpPr>
          <p:cNvPr id="11" name="Rectangle 10"/>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599760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6022" y="173736"/>
            <a:ext cx="8791956" cy="6510528"/>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731520" y="642594"/>
            <a:ext cx="768096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31520" y="2103120"/>
            <a:ext cx="768096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34768" y="6309360"/>
            <a:ext cx="2057400" cy="274320"/>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fld id="{09048BB9-DDC3-8D45-85FE-B32B1ECCAD15}" type="datetimeFigureOut">
              <a:rPr lang="en-US" smtClean="0"/>
              <a:t>10/21/19</a:t>
            </a:fld>
            <a:endParaRPr lang="en-US"/>
          </a:p>
        </p:txBody>
      </p:sp>
      <p:sp>
        <p:nvSpPr>
          <p:cNvPr id="5" name="Footer Placeholder 4"/>
          <p:cNvSpPr>
            <a:spLocks noGrp="1"/>
          </p:cNvSpPr>
          <p:nvPr>
            <p:ph type="ftr" sz="quarter" idx="3"/>
          </p:nvPr>
        </p:nvSpPr>
        <p:spPr>
          <a:xfrm>
            <a:off x="2596896" y="6309360"/>
            <a:ext cx="3950208" cy="274320"/>
          </a:xfrm>
          <a:prstGeom prst="rect">
            <a:avLst/>
          </a:prstGeom>
        </p:spPr>
        <p:txBody>
          <a:bodyPr vert="horz" lIns="91440" tIns="45720" rIns="91440" bIns="45720" rtlCol="0" anchor="b"/>
          <a:lstStyle>
            <a:lvl1pPr algn="ctr">
              <a:defRPr sz="9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7823382" y="6309360"/>
            <a:ext cx="1097280" cy="274320"/>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D560E180-B036-2B48-82B1-0F3415EE249B}" type="slidenum">
              <a:rPr lang="en-US" smtClean="0"/>
              <a:t>‹#›</a:t>
            </a:fld>
            <a:endParaRPr lang="en-US"/>
          </a:p>
        </p:txBody>
      </p:sp>
    </p:spTree>
    <p:extLst>
      <p:ext uri="{BB962C8B-B14F-4D97-AF65-F5344CB8AC3E}">
        <p14:creationId xmlns:p14="http://schemas.microsoft.com/office/powerpoint/2010/main" val="1374076937"/>
      </p:ext>
    </p:extLst>
  </p:cSld>
  <p:clrMap bg1="lt1" tx1="dk1" bg2="lt2" tx2="dk2" accent1="accent1" accent2="accent2" accent3="accent3" accent4="accent4" accent5="accent5" accent6="accent6" hlink="hlink" folHlink="folHlink"/>
  <p:sldLayoutIdLst>
    <p:sldLayoutId id="2147484122" r:id="rId1"/>
    <p:sldLayoutId id="2147484123" r:id="rId2"/>
    <p:sldLayoutId id="2147484124" r:id="rId3"/>
    <p:sldLayoutId id="2147484125" r:id="rId4"/>
    <p:sldLayoutId id="2147484126" r:id="rId5"/>
    <p:sldLayoutId id="2147484127" r:id="rId6"/>
    <p:sldLayoutId id="2147484128" r:id="rId7"/>
    <p:sldLayoutId id="2147484129" r:id="rId8"/>
    <p:sldLayoutId id="2147484130" r:id="rId9"/>
    <p:sldLayoutId id="2147484131" r:id="rId10"/>
    <p:sldLayoutId id="2147484132" r:id="rId11"/>
  </p:sldLayoutIdLst>
  <p:txStyles>
    <p:titleStyle>
      <a:lvl1pPr algn="l" defTabSz="914400" rtl="0" eaLnBrk="1" latinLnBrk="0" hangingPunct="1">
        <a:lnSpc>
          <a:spcPct val="90000"/>
        </a:lnSpc>
        <a:spcBef>
          <a:spcPct val="0"/>
        </a:spcBef>
        <a:buNone/>
        <a:defRPr lang="en-US" sz="40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zerotothree.org/early-learning/play"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zerotothree.org/" TargetMode="External"/><Relationship Id="rId2" Type="http://schemas.openxmlformats.org/officeDocument/2006/relationships/hyperlink" Target="https://www2.ed.gov/about/inits/ed/earlylearning/talk-read-sing/feelings-milestones.pdf"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hyperlink" Target="http://joinvroom.org/science-and-fact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plaisuno.com/"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4800" dirty="0"/>
              <a:t>Addressing Social and Emotional Needs in Early Childhood: </a:t>
            </a:r>
            <a:br>
              <a:rPr lang="en-US" sz="4800" dirty="0"/>
            </a:br>
            <a:r>
              <a:rPr lang="en-US" sz="4800" dirty="0"/>
              <a:t>Prevention is Key</a:t>
            </a:r>
            <a:br>
              <a:rPr lang="en-US" sz="4800" dirty="0"/>
            </a:br>
            <a:endParaRPr lang="en-US" sz="4800" dirty="0"/>
          </a:p>
        </p:txBody>
      </p:sp>
      <p:sp>
        <p:nvSpPr>
          <p:cNvPr id="3" name="Subtitle 2"/>
          <p:cNvSpPr>
            <a:spLocks noGrp="1"/>
          </p:cNvSpPr>
          <p:nvPr>
            <p:ph type="subTitle" idx="1"/>
          </p:nvPr>
        </p:nvSpPr>
        <p:spPr>
          <a:xfrm>
            <a:off x="1171575" y="4214813"/>
            <a:ext cx="6803136" cy="970169"/>
          </a:xfrm>
        </p:spPr>
        <p:txBody>
          <a:bodyPr>
            <a:normAutofit/>
          </a:bodyPr>
          <a:lstStyle/>
          <a:p>
            <a:r>
              <a:rPr lang="en-US" dirty="0"/>
              <a:t>Lisa Kelly-Vance, PhD</a:t>
            </a:r>
          </a:p>
          <a:p>
            <a:r>
              <a:rPr lang="en-US" dirty="0"/>
              <a:t>Past President, NASP 2018-19</a:t>
            </a:r>
          </a:p>
          <a:p>
            <a:r>
              <a:rPr lang="en-US" dirty="0"/>
              <a:t>OSPA, October 25, 2019</a:t>
            </a:r>
          </a:p>
          <a:p>
            <a:endParaRPr lang="en-US" dirty="0"/>
          </a:p>
        </p:txBody>
      </p:sp>
    </p:spTree>
    <p:extLst>
      <p:ext uri="{BB962C8B-B14F-4D97-AF65-F5344CB8AC3E}">
        <p14:creationId xmlns:p14="http://schemas.microsoft.com/office/powerpoint/2010/main" val="7155982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B8A7C-3672-8D43-A843-BE0A7BE1C74A}"/>
              </a:ext>
            </a:extLst>
          </p:cNvPr>
          <p:cNvSpPr>
            <a:spLocks noGrp="1"/>
          </p:cNvSpPr>
          <p:nvPr>
            <p:ph type="title"/>
          </p:nvPr>
        </p:nvSpPr>
        <p:spPr/>
        <p:txBody>
          <a:bodyPr/>
          <a:lstStyle/>
          <a:p>
            <a:r>
              <a:rPr lang="en-US" dirty="0"/>
              <a:t>Preschool Expulsion</a:t>
            </a:r>
          </a:p>
        </p:txBody>
      </p:sp>
      <p:sp>
        <p:nvSpPr>
          <p:cNvPr id="3" name="Content Placeholder 2">
            <a:extLst>
              <a:ext uri="{FF2B5EF4-FFF2-40B4-BE49-F238E27FC236}">
                <a16:creationId xmlns:a16="http://schemas.microsoft.com/office/drawing/2014/main" id="{59FDCF08-D3E0-0340-85BB-340B882CDCE2}"/>
              </a:ext>
            </a:extLst>
          </p:cNvPr>
          <p:cNvSpPr>
            <a:spLocks noGrp="1"/>
          </p:cNvSpPr>
          <p:nvPr>
            <p:ph idx="1"/>
          </p:nvPr>
        </p:nvSpPr>
        <p:spPr/>
        <p:txBody>
          <a:bodyPr/>
          <a:lstStyle/>
          <a:p>
            <a:r>
              <a:rPr lang="en-US" dirty="0"/>
              <a:t>Who is getting expelled? </a:t>
            </a:r>
          </a:p>
          <a:p>
            <a:pPr lvl="1"/>
            <a:r>
              <a:rPr lang="en-US" dirty="0"/>
              <a:t>27 per 1000 children</a:t>
            </a:r>
          </a:p>
          <a:p>
            <a:pPr lvl="2"/>
            <a:r>
              <a:rPr lang="en-US" dirty="0"/>
              <a:t>Compare to 2 per 1000 in K-12</a:t>
            </a:r>
          </a:p>
          <a:p>
            <a:pPr lvl="1"/>
            <a:r>
              <a:rPr lang="en-US" dirty="0"/>
              <a:t>4 year </a:t>
            </a:r>
            <a:r>
              <a:rPr lang="en-US" dirty="0" err="1"/>
              <a:t>olds</a:t>
            </a:r>
            <a:r>
              <a:rPr lang="en-US" dirty="0"/>
              <a:t> are more likely to be expelled than 3 year </a:t>
            </a:r>
            <a:r>
              <a:rPr lang="en-US" dirty="0" err="1"/>
              <a:t>olds</a:t>
            </a:r>
            <a:endParaRPr lang="en-US" dirty="0"/>
          </a:p>
          <a:p>
            <a:pPr lvl="1"/>
            <a:r>
              <a:rPr lang="en-US" dirty="0"/>
              <a:t>Black children 2x more likely than white children</a:t>
            </a:r>
          </a:p>
          <a:p>
            <a:pPr lvl="1"/>
            <a:r>
              <a:rPr lang="en-US" dirty="0"/>
              <a:t>Boys 4x more likely than girls</a:t>
            </a:r>
          </a:p>
          <a:p>
            <a:pPr lvl="1"/>
            <a:endParaRPr lang="en-US" dirty="0"/>
          </a:p>
          <a:p>
            <a:pPr lvl="1"/>
            <a:endParaRPr lang="en-US" dirty="0"/>
          </a:p>
          <a:p>
            <a:pPr lvl="1"/>
            <a:endParaRPr lang="en-US" dirty="0"/>
          </a:p>
          <a:p>
            <a:pPr lvl="1"/>
            <a:endParaRPr lang="en-US" dirty="0"/>
          </a:p>
          <a:p>
            <a:pPr lvl="1"/>
            <a:r>
              <a:rPr lang="en-US" dirty="0"/>
              <a:t>Reference: Gilliam &amp; </a:t>
            </a:r>
            <a:r>
              <a:rPr lang="en-US" dirty="0" err="1"/>
              <a:t>Sharhar</a:t>
            </a:r>
            <a:r>
              <a:rPr lang="en-US" dirty="0"/>
              <a:t> (2006) Preschool and Childcare Expulsion and Suspension, </a:t>
            </a:r>
            <a:r>
              <a:rPr lang="en-US" u="sng" dirty="0"/>
              <a:t>Infants and Young Children,</a:t>
            </a:r>
            <a:r>
              <a:rPr lang="en-US" dirty="0"/>
              <a:t> </a:t>
            </a:r>
            <a:r>
              <a:rPr lang="en-US" u="sng" dirty="0"/>
              <a:t>19</a:t>
            </a:r>
            <a:r>
              <a:rPr lang="en-US" dirty="0"/>
              <a:t> (3).228-245.</a:t>
            </a:r>
          </a:p>
          <a:p>
            <a:pPr lvl="1"/>
            <a:endParaRPr lang="en-US" dirty="0"/>
          </a:p>
        </p:txBody>
      </p:sp>
    </p:spTree>
    <p:extLst>
      <p:ext uri="{BB962C8B-B14F-4D97-AF65-F5344CB8AC3E}">
        <p14:creationId xmlns:p14="http://schemas.microsoft.com/office/powerpoint/2010/main" val="778182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1D8AA-7E4A-2743-8C0F-673419C21A8A}"/>
              </a:ext>
            </a:extLst>
          </p:cNvPr>
          <p:cNvSpPr>
            <a:spLocks noGrp="1"/>
          </p:cNvSpPr>
          <p:nvPr>
            <p:ph type="title"/>
          </p:nvPr>
        </p:nvSpPr>
        <p:spPr/>
        <p:txBody>
          <a:bodyPr/>
          <a:lstStyle/>
          <a:p>
            <a:r>
              <a:rPr lang="en-US" dirty="0"/>
              <a:t>Preschool Expulsion</a:t>
            </a:r>
          </a:p>
        </p:txBody>
      </p:sp>
      <p:sp>
        <p:nvSpPr>
          <p:cNvPr id="3" name="Content Placeholder 2">
            <a:extLst>
              <a:ext uri="{FF2B5EF4-FFF2-40B4-BE49-F238E27FC236}">
                <a16:creationId xmlns:a16="http://schemas.microsoft.com/office/drawing/2014/main" id="{65B3F599-F472-3E4A-A8BC-1B20326814CC}"/>
              </a:ext>
            </a:extLst>
          </p:cNvPr>
          <p:cNvSpPr>
            <a:spLocks noGrp="1"/>
          </p:cNvSpPr>
          <p:nvPr>
            <p:ph idx="1"/>
          </p:nvPr>
        </p:nvSpPr>
        <p:spPr/>
        <p:txBody>
          <a:bodyPr/>
          <a:lstStyle/>
          <a:p>
            <a:r>
              <a:rPr lang="en-US" sz="2000" dirty="0"/>
              <a:t>Is it because of children’s mental and behavioral health?</a:t>
            </a:r>
          </a:p>
          <a:p>
            <a:r>
              <a:rPr lang="en-US" sz="2000" dirty="0"/>
              <a:t>Adult behaviors are better predictors of preschool expulsion than child behaviors</a:t>
            </a:r>
          </a:p>
          <a:p>
            <a:pPr lvl="1"/>
            <a:r>
              <a:rPr lang="en-US" sz="2000" dirty="0"/>
              <a:t>High child: teacher ratios</a:t>
            </a:r>
          </a:p>
          <a:p>
            <a:pPr lvl="1"/>
            <a:r>
              <a:rPr lang="en-US" sz="2000" dirty="0"/>
              <a:t>Higher rates of job stress in teachers</a:t>
            </a:r>
          </a:p>
          <a:p>
            <a:pPr lvl="1"/>
            <a:r>
              <a:rPr lang="en-US" sz="2000" dirty="0"/>
              <a:t>Length of day – longer program, more likely to refer</a:t>
            </a:r>
          </a:p>
          <a:p>
            <a:pPr lvl="1"/>
            <a:r>
              <a:rPr lang="en-US" sz="2000" dirty="0"/>
              <a:t>No resources for behavior support</a:t>
            </a:r>
          </a:p>
          <a:p>
            <a:pPr lvl="1"/>
            <a:endParaRPr lang="en-US" sz="2000" dirty="0"/>
          </a:p>
          <a:p>
            <a:pPr lvl="1"/>
            <a:endParaRPr lang="en-US" dirty="0"/>
          </a:p>
        </p:txBody>
      </p:sp>
    </p:spTree>
    <p:extLst>
      <p:ext uri="{BB962C8B-B14F-4D97-AF65-F5344CB8AC3E}">
        <p14:creationId xmlns:p14="http://schemas.microsoft.com/office/powerpoint/2010/main" val="38798293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Play and Mental Health</a:t>
            </a:r>
          </a:p>
        </p:txBody>
      </p:sp>
      <p:sp>
        <p:nvSpPr>
          <p:cNvPr id="3" name="Content Placeholder 2"/>
          <p:cNvSpPr>
            <a:spLocks noGrp="1"/>
          </p:cNvSpPr>
          <p:nvPr>
            <p:ph idx="1"/>
          </p:nvPr>
        </p:nvSpPr>
        <p:spPr/>
        <p:txBody>
          <a:bodyPr>
            <a:normAutofit/>
          </a:bodyPr>
          <a:lstStyle/>
          <a:p>
            <a:r>
              <a:rPr lang="en-US" dirty="0"/>
              <a:t>The decline in play has been correlated with the increase in </a:t>
            </a:r>
            <a:r>
              <a:rPr lang="en-US" b="1" dirty="0"/>
              <a:t>anxiety</a:t>
            </a:r>
            <a:r>
              <a:rPr lang="en-US" dirty="0"/>
              <a:t> and </a:t>
            </a:r>
            <a:r>
              <a:rPr lang="en-US" b="1" dirty="0"/>
              <a:t>depression</a:t>
            </a:r>
            <a:r>
              <a:rPr lang="en-US" dirty="0"/>
              <a:t>.</a:t>
            </a:r>
          </a:p>
          <a:p>
            <a:r>
              <a:rPr lang="en-US" dirty="0"/>
              <a:t>Play is intrinsically rewarding to children.</a:t>
            </a:r>
          </a:p>
          <a:p>
            <a:r>
              <a:rPr lang="en-US" dirty="0"/>
              <a:t>Play helps children feel a sense of control in their world. </a:t>
            </a:r>
          </a:p>
          <a:p>
            <a:endParaRPr lang="en-US" dirty="0"/>
          </a:p>
          <a:p>
            <a:r>
              <a:rPr lang="en-US" dirty="0">
                <a:hlinkClick r:id="rId2"/>
              </a:rPr>
              <a:t>https://www.zerotothree.org/early-learning/play</a:t>
            </a:r>
            <a:endParaRPr lang="en-US" dirty="0"/>
          </a:p>
          <a:p>
            <a:endParaRPr lang="en-US" dirty="0"/>
          </a:p>
          <a:p>
            <a:r>
              <a:rPr lang="en-US" dirty="0"/>
              <a:t>Through play, we can help children with their mental and behavioral health needs. Play allows children to practice skills.</a:t>
            </a:r>
          </a:p>
          <a:p>
            <a:endParaRPr lang="en-US" dirty="0"/>
          </a:p>
        </p:txBody>
      </p:sp>
    </p:spTree>
    <p:extLst>
      <p:ext uri="{BB962C8B-B14F-4D97-AF65-F5344CB8AC3E}">
        <p14:creationId xmlns:p14="http://schemas.microsoft.com/office/powerpoint/2010/main" val="21463137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Shifting to empowerment</a:t>
            </a:r>
          </a:p>
        </p:txBody>
      </p:sp>
      <p:sp>
        <p:nvSpPr>
          <p:cNvPr id="5" name="Text Placeholder 4"/>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207297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Prevention</a:t>
            </a:r>
          </a:p>
        </p:txBody>
      </p:sp>
      <p:sp>
        <p:nvSpPr>
          <p:cNvPr id="3" name="Content Placeholder 2"/>
          <p:cNvSpPr>
            <a:spLocks noGrp="1"/>
          </p:cNvSpPr>
          <p:nvPr>
            <p:ph idx="1"/>
          </p:nvPr>
        </p:nvSpPr>
        <p:spPr/>
        <p:txBody>
          <a:bodyPr>
            <a:normAutofit/>
          </a:bodyPr>
          <a:lstStyle/>
          <a:p>
            <a:r>
              <a:rPr lang="en-US" dirty="0"/>
              <a:t>Build resilience in children </a:t>
            </a:r>
            <a:r>
              <a:rPr lang="mr-IN" dirty="0"/>
              <a:t>–</a:t>
            </a:r>
            <a:r>
              <a:rPr lang="en-US" dirty="0"/>
              <a:t> address their mental health and behavioral needs</a:t>
            </a:r>
          </a:p>
          <a:p>
            <a:r>
              <a:rPr lang="en-US" dirty="0"/>
              <a:t>Work with parents/caregivers to do the same</a:t>
            </a:r>
          </a:p>
          <a:p>
            <a:r>
              <a:rPr lang="en-US" i="1" dirty="0"/>
              <a:t>“It’s more efficient, both biologically and economically, to get things right the first time than to try to fix them later. We’ve learned that brains, skills, and health are built over time, but starting early is what counts. Neuroscientists tell us that the window of opportunity for development remains open for many years, but the costs of remediation grow with age.”</a:t>
            </a:r>
          </a:p>
          <a:p>
            <a:pPr lvl="4"/>
            <a:r>
              <a:rPr lang="en-US" i="1" dirty="0"/>
              <a:t>National Scientific Council on the Developing Child (2007)</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710177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Importance of Prevention</a:t>
            </a:r>
          </a:p>
        </p:txBody>
      </p:sp>
      <p:sp>
        <p:nvSpPr>
          <p:cNvPr id="3" name="Content Placeholder 2"/>
          <p:cNvSpPr>
            <a:spLocks noGrp="1"/>
          </p:cNvSpPr>
          <p:nvPr>
            <p:ph idx="1"/>
          </p:nvPr>
        </p:nvSpPr>
        <p:spPr/>
        <p:txBody>
          <a:bodyPr>
            <a:normAutofit/>
          </a:bodyPr>
          <a:lstStyle/>
          <a:p>
            <a:r>
              <a:rPr lang="en-US" dirty="0"/>
              <a:t>$1 invested in Early Childhood gets a $7 return later in life</a:t>
            </a:r>
          </a:p>
          <a:p>
            <a:pPr lvl="1"/>
            <a:r>
              <a:rPr lang="en-US" dirty="0"/>
              <a:t>Reduction in </a:t>
            </a:r>
          </a:p>
          <a:p>
            <a:pPr lvl="2"/>
            <a:r>
              <a:rPr lang="en-US" dirty="0"/>
              <a:t>Special education </a:t>
            </a:r>
          </a:p>
          <a:p>
            <a:pPr lvl="2"/>
            <a:r>
              <a:rPr lang="en-US" dirty="0"/>
              <a:t>Social services</a:t>
            </a:r>
          </a:p>
          <a:p>
            <a:pPr lvl="2"/>
            <a:r>
              <a:rPr lang="en-US" dirty="0"/>
              <a:t>Criminal behavior</a:t>
            </a:r>
          </a:p>
          <a:p>
            <a:pPr lvl="1"/>
            <a:r>
              <a:rPr lang="en-US" dirty="0"/>
              <a:t>Increase in </a:t>
            </a:r>
          </a:p>
          <a:p>
            <a:pPr lvl="2"/>
            <a:r>
              <a:rPr lang="en-US" dirty="0"/>
              <a:t>Physical and mental health</a:t>
            </a:r>
          </a:p>
          <a:p>
            <a:pPr lvl="2"/>
            <a:r>
              <a:rPr lang="en-US" dirty="0"/>
              <a:t>Family self-sufficiency</a:t>
            </a:r>
          </a:p>
          <a:p>
            <a:pPr lvl="8"/>
            <a:r>
              <a:rPr lang="en-US" dirty="0"/>
              <a:t>Heckman (2006)</a:t>
            </a:r>
          </a:p>
        </p:txBody>
      </p:sp>
    </p:spTree>
    <p:extLst>
      <p:ext uri="{BB962C8B-B14F-4D97-AF65-F5344CB8AC3E}">
        <p14:creationId xmlns:p14="http://schemas.microsoft.com/office/powerpoint/2010/main" val="2668443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But first….Child Find</a:t>
            </a:r>
          </a:p>
        </p:txBody>
      </p:sp>
      <p:sp>
        <p:nvSpPr>
          <p:cNvPr id="3" name="Content Placeholder 2"/>
          <p:cNvSpPr>
            <a:spLocks noGrp="1"/>
          </p:cNvSpPr>
          <p:nvPr>
            <p:ph idx="1"/>
          </p:nvPr>
        </p:nvSpPr>
        <p:spPr/>
        <p:txBody>
          <a:bodyPr/>
          <a:lstStyle/>
          <a:p>
            <a:r>
              <a:rPr lang="en-US" dirty="0"/>
              <a:t>We need to be more strategic in finding young children with mental health concerns.</a:t>
            </a:r>
          </a:p>
          <a:p>
            <a:r>
              <a:rPr lang="en-US" dirty="0"/>
              <a:t>We have to prevent these problems from getting worse.</a:t>
            </a:r>
          </a:p>
        </p:txBody>
      </p:sp>
    </p:spTree>
    <p:extLst>
      <p:ext uri="{BB962C8B-B14F-4D97-AF65-F5344CB8AC3E}">
        <p14:creationId xmlns:p14="http://schemas.microsoft.com/office/powerpoint/2010/main" val="11832646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7BB45-CDD6-514F-A041-63F0B049A94D}"/>
              </a:ext>
            </a:extLst>
          </p:cNvPr>
          <p:cNvSpPr>
            <a:spLocks noGrp="1"/>
          </p:cNvSpPr>
          <p:nvPr>
            <p:ph type="ctrTitle"/>
          </p:nvPr>
        </p:nvSpPr>
        <p:spPr/>
        <p:txBody>
          <a:bodyPr/>
          <a:lstStyle/>
          <a:p>
            <a:r>
              <a:rPr lang="en-US" dirty="0"/>
              <a:t>What to do when we find them</a:t>
            </a:r>
          </a:p>
        </p:txBody>
      </p:sp>
      <p:sp>
        <p:nvSpPr>
          <p:cNvPr id="3" name="Subtitle 2">
            <a:extLst>
              <a:ext uri="{FF2B5EF4-FFF2-40B4-BE49-F238E27FC236}">
                <a16:creationId xmlns:a16="http://schemas.microsoft.com/office/drawing/2014/main" id="{818C3167-E7DF-1345-BA94-58ACD7D0644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9224129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Mega To Do List</a:t>
            </a:r>
          </a:p>
        </p:txBody>
      </p:sp>
      <p:sp>
        <p:nvSpPr>
          <p:cNvPr id="3" name="Content Placeholder 2"/>
          <p:cNvSpPr>
            <a:spLocks noGrp="1"/>
          </p:cNvSpPr>
          <p:nvPr>
            <p:ph idx="1"/>
          </p:nvPr>
        </p:nvSpPr>
        <p:spPr/>
        <p:txBody>
          <a:bodyPr>
            <a:normAutofit fontScale="92500" lnSpcReduction="20000"/>
          </a:bodyPr>
          <a:lstStyle/>
          <a:p>
            <a:r>
              <a:rPr lang="en-US" dirty="0"/>
              <a:t>Increase Parent/Caregiver Skills</a:t>
            </a:r>
          </a:p>
          <a:p>
            <a:pPr lvl="1"/>
            <a:r>
              <a:rPr lang="en-US" b="1" i="1" dirty="0"/>
              <a:t>Research consistently demonstrates that improving parenting improves child outcomes.</a:t>
            </a:r>
          </a:p>
          <a:p>
            <a:pPr lvl="1"/>
            <a:r>
              <a:rPr lang="en-US" dirty="0"/>
              <a:t>Parents want more information about how to help their children</a:t>
            </a:r>
          </a:p>
          <a:p>
            <a:pPr lvl="1"/>
            <a:r>
              <a:rPr lang="en-US" dirty="0"/>
              <a:t>Supported by research</a:t>
            </a:r>
          </a:p>
          <a:p>
            <a:pPr lvl="1"/>
            <a:r>
              <a:rPr lang="en-US" dirty="0"/>
              <a:t>Assume it is a can’t do rather than a won’t do</a:t>
            </a:r>
          </a:p>
          <a:p>
            <a:r>
              <a:rPr lang="en-US" dirty="0"/>
              <a:t>Increase Teacher Skills</a:t>
            </a:r>
          </a:p>
          <a:p>
            <a:pPr lvl="1"/>
            <a:r>
              <a:rPr lang="en-US" dirty="0"/>
              <a:t>Behavioral Consultation</a:t>
            </a:r>
          </a:p>
          <a:p>
            <a:r>
              <a:rPr lang="en-US" dirty="0"/>
              <a:t>Increase Child Skills – Direction Instruction</a:t>
            </a:r>
          </a:p>
          <a:p>
            <a:pPr lvl="1"/>
            <a:r>
              <a:rPr lang="en-US" dirty="0"/>
              <a:t>Social Skills</a:t>
            </a:r>
          </a:p>
          <a:p>
            <a:pPr lvl="1"/>
            <a:r>
              <a:rPr lang="en-US" dirty="0"/>
              <a:t>Play</a:t>
            </a:r>
          </a:p>
          <a:p>
            <a:pPr lvl="1"/>
            <a:r>
              <a:rPr lang="en-US" dirty="0"/>
              <a:t>Emotion regulation</a:t>
            </a:r>
          </a:p>
          <a:p>
            <a:r>
              <a:rPr lang="en-US" dirty="0"/>
              <a:t>All of these address the mental health needs by teaching parents/caregivers and children</a:t>
            </a:r>
          </a:p>
          <a:p>
            <a:endParaRPr lang="en-US" dirty="0"/>
          </a:p>
          <a:p>
            <a:endParaRPr lang="en-US" dirty="0"/>
          </a:p>
        </p:txBody>
      </p:sp>
    </p:spTree>
    <p:extLst>
      <p:ext uri="{BB962C8B-B14F-4D97-AF65-F5344CB8AC3E}">
        <p14:creationId xmlns:p14="http://schemas.microsoft.com/office/powerpoint/2010/main" val="13619101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B7774-EBC5-0A41-99D0-631142176A0A}"/>
              </a:ext>
            </a:extLst>
          </p:cNvPr>
          <p:cNvSpPr>
            <a:spLocks noGrp="1"/>
          </p:cNvSpPr>
          <p:nvPr>
            <p:ph type="title"/>
          </p:nvPr>
        </p:nvSpPr>
        <p:spPr/>
        <p:txBody>
          <a:bodyPr/>
          <a:lstStyle/>
          <a:p>
            <a:r>
              <a:rPr lang="en-US" dirty="0"/>
              <a:t>Intervention Strategies</a:t>
            </a:r>
          </a:p>
        </p:txBody>
      </p:sp>
      <p:sp>
        <p:nvSpPr>
          <p:cNvPr id="3" name="Content Placeholder 2">
            <a:extLst>
              <a:ext uri="{FF2B5EF4-FFF2-40B4-BE49-F238E27FC236}">
                <a16:creationId xmlns:a16="http://schemas.microsoft.com/office/drawing/2014/main" id="{7A0444C0-84C6-B24C-955A-1BFD8298B897}"/>
              </a:ext>
            </a:extLst>
          </p:cNvPr>
          <p:cNvSpPr>
            <a:spLocks noGrp="1"/>
          </p:cNvSpPr>
          <p:nvPr>
            <p:ph idx="1"/>
          </p:nvPr>
        </p:nvSpPr>
        <p:spPr/>
        <p:txBody>
          <a:bodyPr/>
          <a:lstStyle/>
          <a:p>
            <a:r>
              <a:rPr lang="en-US" dirty="0"/>
              <a:t>Provide information to parents and caregivers</a:t>
            </a:r>
          </a:p>
          <a:p>
            <a:r>
              <a:rPr lang="en-US" dirty="0"/>
              <a:t>Increase parent/caregiver skills</a:t>
            </a:r>
          </a:p>
          <a:p>
            <a:r>
              <a:rPr lang="en-US" dirty="0"/>
              <a:t>Conduct Social Skills Training</a:t>
            </a:r>
          </a:p>
          <a:p>
            <a:r>
              <a:rPr lang="en-US" dirty="0"/>
              <a:t>Increase opportunities for play and Implement Play Interventions</a:t>
            </a:r>
          </a:p>
          <a:p>
            <a:endParaRPr lang="en-US" dirty="0"/>
          </a:p>
          <a:p>
            <a:pPr lvl="1"/>
            <a:r>
              <a:rPr lang="en-US" dirty="0"/>
              <a:t>Emotion regulation</a:t>
            </a:r>
          </a:p>
          <a:p>
            <a:pPr lvl="1"/>
            <a:r>
              <a:rPr lang="en-US" dirty="0"/>
              <a:t>Social skills</a:t>
            </a:r>
          </a:p>
          <a:p>
            <a:pPr lvl="1"/>
            <a:r>
              <a:rPr lang="en-US" dirty="0"/>
              <a:t>Alternate behaviors – e.g., positive play skills</a:t>
            </a:r>
          </a:p>
        </p:txBody>
      </p:sp>
    </p:spTree>
    <p:extLst>
      <p:ext uri="{BB962C8B-B14F-4D97-AF65-F5344CB8AC3E}">
        <p14:creationId xmlns:p14="http://schemas.microsoft.com/office/powerpoint/2010/main" val="814349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557213" y="1600200"/>
            <a:ext cx="7485062" cy="4343400"/>
          </a:xfrm>
        </p:spPr>
        <p:txBody>
          <a:bodyPr>
            <a:normAutofit/>
          </a:bodyPr>
          <a:lstStyle/>
          <a:p>
            <a:r>
              <a:rPr lang="en-US" sz="2400" i="1" dirty="0"/>
              <a:t>“The greatest opportunity for lifelong impact on children’s development is in the years from birth through age 8. Decades of research point to the early years as the most critical time for building intellect, strengthening social and emotional skills and setting a positive trajectory for school and life success.”</a:t>
            </a:r>
          </a:p>
          <a:p>
            <a:endParaRPr lang="en-US" sz="2400" i="1" dirty="0"/>
          </a:p>
          <a:p>
            <a:pPr marL="0" indent="0">
              <a:buNone/>
            </a:pPr>
            <a:r>
              <a:rPr lang="en-US" sz="2400" i="1" dirty="0"/>
              <a:t>	-Buffett Early Childhood Institute</a:t>
            </a:r>
          </a:p>
        </p:txBody>
      </p:sp>
    </p:spTree>
    <p:extLst>
      <p:ext uri="{BB962C8B-B14F-4D97-AF65-F5344CB8AC3E}">
        <p14:creationId xmlns:p14="http://schemas.microsoft.com/office/powerpoint/2010/main" val="2334354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Getting information to families: Distribute fliers and promote MBH services</a:t>
            </a:r>
          </a:p>
        </p:txBody>
      </p:sp>
      <p:sp>
        <p:nvSpPr>
          <p:cNvPr id="3" name="Content Placeholder 2"/>
          <p:cNvSpPr>
            <a:spLocks noGrp="1"/>
          </p:cNvSpPr>
          <p:nvPr>
            <p:ph idx="1"/>
          </p:nvPr>
        </p:nvSpPr>
        <p:spPr/>
        <p:txBody>
          <a:bodyPr>
            <a:normAutofit/>
          </a:bodyPr>
          <a:lstStyle/>
          <a:p>
            <a:r>
              <a:rPr lang="en-US" dirty="0"/>
              <a:t>Churches				Home visitors</a:t>
            </a:r>
          </a:p>
          <a:p>
            <a:r>
              <a:rPr lang="en-US" dirty="0"/>
              <a:t>Apartment buildings			</a:t>
            </a:r>
            <a:r>
              <a:rPr lang="en-US" dirty="0" err="1"/>
              <a:t>NextDoor</a:t>
            </a:r>
            <a:r>
              <a:rPr lang="en-US" dirty="0"/>
              <a:t> app</a:t>
            </a:r>
          </a:p>
          <a:p>
            <a:r>
              <a:rPr lang="en-US" dirty="0"/>
              <a:t>Child care centers			</a:t>
            </a:r>
            <a:r>
              <a:rPr lang="en-US" dirty="0" err="1"/>
              <a:t>FaceBook</a:t>
            </a:r>
            <a:endParaRPr lang="en-US" dirty="0"/>
          </a:p>
          <a:p>
            <a:r>
              <a:rPr lang="en-US" dirty="0"/>
              <a:t>Pediatricians				Health Care </a:t>
            </a:r>
          </a:p>
          <a:p>
            <a:r>
              <a:rPr lang="en-US" dirty="0"/>
              <a:t>Groceries				Clinical </a:t>
            </a:r>
            <a:r>
              <a:rPr lang="en-US" dirty="0" err="1"/>
              <a:t>psychs</a:t>
            </a:r>
            <a:endParaRPr lang="en-US" dirty="0"/>
          </a:p>
          <a:p>
            <a:r>
              <a:rPr lang="en-US" dirty="0"/>
              <a:t>Mini Marts				Public agencies</a:t>
            </a:r>
          </a:p>
          <a:p>
            <a:r>
              <a:rPr lang="en-US" dirty="0"/>
              <a:t>Drug stores</a:t>
            </a:r>
          </a:p>
          <a:p>
            <a:r>
              <a:rPr lang="en-US" dirty="0"/>
              <a:t>Parks</a:t>
            </a:r>
          </a:p>
          <a:p>
            <a:r>
              <a:rPr lang="en-US" dirty="0"/>
              <a:t>Schools </a:t>
            </a:r>
          </a:p>
          <a:p>
            <a:r>
              <a:rPr lang="en-US" dirty="0"/>
              <a:t>SLPs</a:t>
            </a:r>
          </a:p>
        </p:txBody>
      </p:sp>
    </p:spTree>
    <p:extLst>
      <p:ext uri="{BB962C8B-B14F-4D97-AF65-F5344CB8AC3E}">
        <p14:creationId xmlns:p14="http://schemas.microsoft.com/office/powerpoint/2010/main" val="8643320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84AA60-3364-CD48-AF49-93EC3D381782}"/>
              </a:ext>
            </a:extLst>
          </p:cNvPr>
          <p:cNvSpPr>
            <a:spLocks noGrp="1"/>
          </p:cNvSpPr>
          <p:nvPr>
            <p:ph type="title"/>
          </p:nvPr>
        </p:nvSpPr>
        <p:spPr/>
        <p:txBody>
          <a:bodyPr>
            <a:normAutofit/>
          </a:bodyPr>
          <a:lstStyle/>
          <a:p>
            <a:r>
              <a:rPr lang="en-US" dirty="0"/>
              <a:t>Getting information to families</a:t>
            </a:r>
          </a:p>
        </p:txBody>
      </p:sp>
      <p:sp>
        <p:nvSpPr>
          <p:cNvPr id="3" name="Content Placeholder 2">
            <a:extLst>
              <a:ext uri="{FF2B5EF4-FFF2-40B4-BE49-F238E27FC236}">
                <a16:creationId xmlns:a16="http://schemas.microsoft.com/office/drawing/2014/main" id="{27AAD183-C2DA-7D4B-AE08-1D7FF8003069}"/>
              </a:ext>
            </a:extLst>
          </p:cNvPr>
          <p:cNvSpPr>
            <a:spLocks noGrp="1"/>
          </p:cNvSpPr>
          <p:nvPr>
            <p:ph idx="1"/>
          </p:nvPr>
        </p:nvSpPr>
        <p:spPr/>
        <p:txBody>
          <a:bodyPr>
            <a:normAutofit/>
          </a:bodyPr>
          <a:lstStyle/>
          <a:p>
            <a:r>
              <a:rPr lang="en-US" dirty="0"/>
              <a:t>Sesame Street – addressing violence and other topics</a:t>
            </a:r>
          </a:p>
          <a:p>
            <a:pPr lvl="1"/>
            <a:r>
              <a:rPr lang="en-US" dirty="0" err="1"/>
              <a:t>Sesamestreetincommunities.org</a:t>
            </a:r>
            <a:endParaRPr lang="en-US" dirty="0"/>
          </a:p>
          <a:p>
            <a:r>
              <a:rPr lang="en-US" dirty="0"/>
              <a:t>Information about the importance of play and how to enhance your child’s play</a:t>
            </a:r>
          </a:p>
          <a:p>
            <a:r>
              <a:rPr lang="en-US" dirty="0"/>
              <a:t>Information about social/emotional development</a:t>
            </a:r>
          </a:p>
          <a:p>
            <a:pPr lvl="1"/>
            <a:r>
              <a:rPr lang="en-US" dirty="0">
                <a:hlinkClick r:id="rId2"/>
              </a:rPr>
              <a:t>https://www2.ed.gov/about/inits/ed/earlylearning/talk-read-sing/feelings-milestones.pdf</a:t>
            </a:r>
            <a:endParaRPr lang="en-US" dirty="0"/>
          </a:p>
          <a:p>
            <a:pPr lvl="1"/>
            <a:r>
              <a:rPr lang="en-US" dirty="0"/>
              <a:t>Zero to Three </a:t>
            </a:r>
          </a:p>
          <a:p>
            <a:pPr lvl="1"/>
            <a:r>
              <a:rPr lang="en-US" dirty="0">
                <a:hlinkClick r:id="rId3"/>
              </a:rPr>
              <a:t>https://www.zerotothree.org</a:t>
            </a:r>
            <a:endParaRPr lang="en-US" dirty="0"/>
          </a:p>
          <a:p>
            <a:pPr lvl="1"/>
            <a:r>
              <a:rPr lang="en-US" dirty="0"/>
              <a:t>Pinterest has lots of charts</a:t>
            </a:r>
          </a:p>
          <a:p>
            <a:endParaRPr lang="en-US" dirty="0"/>
          </a:p>
          <a:p>
            <a:endParaRPr lang="en-US" dirty="0"/>
          </a:p>
          <a:p>
            <a:endParaRPr lang="en-US" dirty="0"/>
          </a:p>
        </p:txBody>
      </p:sp>
    </p:spTree>
    <p:extLst>
      <p:ext uri="{BB962C8B-B14F-4D97-AF65-F5344CB8AC3E}">
        <p14:creationId xmlns:p14="http://schemas.microsoft.com/office/powerpoint/2010/main" val="37203625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Brain Building Moments</a:t>
            </a:r>
          </a:p>
        </p:txBody>
      </p:sp>
      <p:sp>
        <p:nvSpPr>
          <p:cNvPr id="3" name="Content Placeholder 2"/>
          <p:cNvSpPr>
            <a:spLocks noGrp="1"/>
          </p:cNvSpPr>
          <p:nvPr>
            <p:ph idx="1"/>
          </p:nvPr>
        </p:nvSpPr>
        <p:spPr/>
        <p:txBody>
          <a:bodyPr>
            <a:normAutofit/>
          </a:bodyPr>
          <a:lstStyle/>
          <a:p>
            <a:r>
              <a:rPr lang="en-US" dirty="0">
                <a:hlinkClick r:id="rId2"/>
              </a:rPr>
              <a:t>http://joinvroom.org/science-and-facts</a:t>
            </a:r>
            <a:endParaRPr lang="en-US" dirty="0"/>
          </a:p>
          <a:p>
            <a:r>
              <a:rPr lang="en-US" dirty="0"/>
              <a:t>Took science, put it in a 5</a:t>
            </a:r>
            <a:r>
              <a:rPr lang="en-US" baseline="30000" dirty="0"/>
              <a:t>th</a:t>
            </a:r>
            <a:r>
              <a:rPr lang="en-US" dirty="0"/>
              <a:t> grade reading level. The put it in small information bytes.</a:t>
            </a:r>
          </a:p>
          <a:p>
            <a:r>
              <a:rPr lang="en-US" dirty="0"/>
              <a:t>Collected data on what parents in poverty wanted for their children </a:t>
            </a:r>
            <a:r>
              <a:rPr lang="mr-IN" dirty="0"/>
              <a:t>–</a:t>
            </a:r>
            <a:r>
              <a:rPr lang="en-US" dirty="0"/>
              <a:t> they wanted a better life for them and wanted to know the science for how to do it.</a:t>
            </a:r>
          </a:p>
          <a:p>
            <a:endParaRPr lang="en-US" dirty="0"/>
          </a:p>
        </p:txBody>
      </p:sp>
      <p:pic>
        <p:nvPicPr>
          <p:cNvPr id="4" name="Picture 3">
            <a:extLst>
              <a:ext uri="{FF2B5EF4-FFF2-40B4-BE49-F238E27FC236}">
                <a16:creationId xmlns:a16="http://schemas.microsoft.com/office/drawing/2014/main" id="{66D88AB6-2A11-764D-816C-B86822E9EAB4}"/>
              </a:ext>
            </a:extLst>
          </p:cNvPr>
          <p:cNvPicPr>
            <a:picLocks noChangeAspect="1"/>
          </p:cNvPicPr>
          <p:nvPr/>
        </p:nvPicPr>
        <p:blipFill>
          <a:blip r:embed="rId3"/>
          <a:stretch>
            <a:fillRect/>
          </a:stretch>
        </p:blipFill>
        <p:spPr>
          <a:xfrm>
            <a:off x="0" y="0"/>
            <a:ext cx="9144000" cy="6858000"/>
          </a:xfrm>
          <a:prstGeom prst="rect">
            <a:avLst/>
          </a:prstGeom>
        </p:spPr>
      </p:pic>
    </p:spTree>
    <p:extLst>
      <p:ext uri="{BB962C8B-B14F-4D97-AF65-F5344CB8AC3E}">
        <p14:creationId xmlns:p14="http://schemas.microsoft.com/office/powerpoint/2010/main" val="36267562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A0C69-005A-E343-8B9C-EAF8D1E41EEE}"/>
              </a:ext>
            </a:extLst>
          </p:cNvPr>
          <p:cNvSpPr>
            <a:spLocks noGrp="1"/>
          </p:cNvSpPr>
          <p:nvPr>
            <p:ph type="title"/>
          </p:nvPr>
        </p:nvSpPr>
        <p:spPr/>
        <p:txBody>
          <a:bodyPr/>
          <a:lstStyle/>
          <a:p>
            <a:r>
              <a:rPr lang="en-US" dirty="0"/>
              <a:t>Supporting Teachers</a:t>
            </a:r>
          </a:p>
        </p:txBody>
      </p:sp>
      <p:sp>
        <p:nvSpPr>
          <p:cNvPr id="3" name="Content Placeholder 2">
            <a:extLst>
              <a:ext uri="{FF2B5EF4-FFF2-40B4-BE49-F238E27FC236}">
                <a16:creationId xmlns:a16="http://schemas.microsoft.com/office/drawing/2014/main" id="{72BB69CC-99ED-5F43-B2FF-F0CC7AAC740D}"/>
              </a:ext>
            </a:extLst>
          </p:cNvPr>
          <p:cNvSpPr>
            <a:spLocks noGrp="1"/>
          </p:cNvSpPr>
          <p:nvPr>
            <p:ph idx="1"/>
          </p:nvPr>
        </p:nvSpPr>
        <p:spPr/>
        <p:txBody>
          <a:bodyPr>
            <a:normAutofit/>
          </a:bodyPr>
          <a:lstStyle/>
          <a:p>
            <a:r>
              <a:rPr lang="en-US" dirty="0"/>
              <a:t>Share information about anxiety, depression, conduct disorders, social skills </a:t>
            </a:r>
          </a:p>
          <a:p>
            <a:r>
              <a:rPr lang="en-US" dirty="0"/>
              <a:t>Mental and behavioral health consultation in early childhood</a:t>
            </a:r>
          </a:p>
          <a:p>
            <a:r>
              <a:rPr lang="en-US" dirty="0"/>
              <a:t>Reminder: The relationships teachers form with children is critical. A positive, warm, encouraging, responsive, and supportive teacher can make a huge difference in the social-emotional and educational outcomes of young children.</a:t>
            </a:r>
          </a:p>
          <a:p>
            <a:endParaRPr lang="en-US" dirty="0"/>
          </a:p>
          <a:p>
            <a:pPr lvl="1"/>
            <a:endParaRPr lang="en-US" dirty="0"/>
          </a:p>
        </p:txBody>
      </p:sp>
    </p:spTree>
    <p:extLst>
      <p:ext uri="{BB962C8B-B14F-4D97-AF65-F5344CB8AC3E}">
        <p14:creationId xmlns:p14="http://schemas.microsoft.com/office/powerpoint/2010/main" val="1242848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B6EBE-08BC-B445-8031-C219F8DF323E}"/>
              </a:ext>
            </a:extLst>
          </p:cNvPr>
          <p:cNvSpPr>
            <a:spLocks noGrp="1"/>
          </p:cNvSpPr>
          <p:nvPr>
            <p:ph type="title"/>
          </p:nvPr>
        </p:nvSpPr>
        <p:spPr/>
        <p:txBody>
          <a:bodyPr/>
          <a:lstStyle/>
          <a:p>
            <a:r>
              <a:rPr lang="en-US" dirty="0"/>
              <a:t>Addressing Anxiety in Classrooms and at Home</a:t>
            </a:r>
          </a:p>
        </p:txBody>
      </p:sp>
      <p:sp>
        <p:nvSpPr>
          <p:cNvPr id="3" name="Content Placeholder 2">
            <a:extLst>
              <a:ext uri="{FF2B5EF4-FFF2-40B4-BE49-F238E27FC236}">
                <a16:creationId xmlns:a16="http://schemas.microsoft.com/office/drawing/2014/main" id="{8F7C2A25-D139-F845-BB84-02C4A3597338}"/>
              </a:ext>
            </a:extLst>
          </p:cNvPr>
          <p:cNvSpPr>
            <a:spLocks noGrp="1"/>
          </p:cNvSpPr>
          <p:nvPr>
            <p:ph idx="1"/>
          </p:nvPr>
        </p:nvSpPr>
        <p:spPr/>
        <p:txBody>
          <a:bodyPr/>
          <a:lstStyle/>
          <a:p>
            <a:r>
              <a:rPr lang="en-US" dirty="0"/>
              <a:t>Let’s talk about the good things that happened today.</a:t>
            </a:r>
          </a:p>
          <a:p>
            <a:endParaRPr lang="en-US" dirty="0"/>
          </a:p>
          <a:p>
            <a:r>
              <a:rPr lang="en-US" dirty="0"/>
              <a:t>Exposure therapy – use breathing techniques during exposure</a:t>
            </a:r>
          </a:p>
          <a:p>
            <a:pPr lvl="1"/>
            <a:r>
              <a:rPr lang="en-US" dirty="0"/>
              <a:t>Exposure is better than avoidance</a:t>
            </a:r>
          </a:p>
          <a:p>
            <a:pPr lvl="1"/>
            <a:endParaRPr lang="en-US" dirty="0"/>
          </a:p>
          <a:p>
            <a:r>
              <a:rPr lang="en-US" dirty="0"/>
              <a:t>Calming Jars</a:t>
            </a:r>
          </a:p>
          <a:p>
            <a:pPr lvl="1"/>
            <a:r>
              <a:rPr lang="en-US" dirty="0"/>
              <a:t>Empty bottle, warm water, glitter paint</a:t>
            </a:r>
          </a:p>
          <a:p>
            <a:pPr lvl="1"/>
            <a:endParaRPr lang="en-US" dirty="0"/>
          </a:p>
          <a:p>
            <a:r>
              <a:rPr lang="en-US" dirty="0"/>
              <a:t>Calming Kits</a:t>
            </a:r>
          </a:p>
        </p:txBody>
      </p:sp>
    </p:spTree>
    <p:extLst>
      <p:ext uri="{BB962C8B-B14F-4D97-AF65-F5344CB8AC3E}">
        <p14:creationId xmlns:p14="http://schemas.microsoft.com/office/powerpoint/2010/main" val="30973499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Calming Kits</a:t>
            </a:r>
          </a:p>
        </p:txBody>
      </p:sp>
      <p:sp>
        <p:nvSpPr>
          <p:cNvPr id="3" name="Content Placeholder 2"/>
          <p:cNvSpPr>
            <a:spLocks noGrp="1"/>
          </p:cNvSpPr>
          <p:nvPr>
            <p:ph idx="1"/>
          </p:nvPr>
        </p:nvSpPr>
        <p:spPr/>
        <p:txBody>
          <a:bodyPr/>
          <a:lstStyle/>
          <a:p>
            <a:endParaRPr lang="en-US"/>
          </a:p>
        </p:txBody>
      </p:sp>
      <p:pic>
        <p:nvPicPr>
          <p:cNvPr id="4" name="Picture 3" descr="https://lh3.googleusercontent.com/tF5szBJfuYOdsSWJwrSNadH5QpZLpNWi03ZAWZcDpeRTQwwGLwmE-_zqwca2cS7t6qRrjG0B-KNsOayBaQaAqMQHxkGfvA9LPyuIjR7W1WY_NwjqHqrkmfYEm-fyMenBK072yqvr"/>
          <p:cNvPicPr/>
          <p:nvPr/>
        </p:nvPicPr>
        <p:blipFill>
          <a:blip r:embed="rId2">
            <a:extLst>
              <a:ext uri="{28A0092B-C50C-407E-A947-70E740481C1C}">
                <a14:useLocalDpi xmlns:a14="http://schemas.microsoft.com/office/drawing/2010/main" val="0"/>
              </a:ext>
            </a:extLst>
          </a:blip>
          <a:srcRect/>
          <a:stretch>
            <a:fillRect/>
          </a:stretch>
        </p:blipFill>
        <p:spPr bwMode="auto">
          <a:xfrm>
            <a:off x="2895600" y="2133600"/>
            <a:ext cx="4038600" cy="3429000"/>
          </a:xfrm>
          <a:prstGeom prst="rect">
            <a:avLst/>
          </a:prstGeom>
          <a:noFill/>
          <a:ln>
            <a:noFill/>
          </a:ln>
        </p:spPr>
      </p:pic>
    </p:spTree>
    <p:extLst>
      <p:ext uri="{BB962C8B-B14F-4D97-AF65-F5344CB8AC3E}">
        <p14:creationId xmlns:p14="http://schemas.microsoft.com/office/powerpoint/2010/main" val="15521352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Training Parents about Play</a:t>
            </a:r>
          </a:p>
        </p:txBody>
      </p:sp>
      <p:sp>
        <p:nvSpPr>
          <p:cNvPr id="3" name="Content Placeholder 2"/>
          <p:cNvSpPr>
            <a:spLocks noGrp="1"/>
          </p:cNvSpPr>
          <p:nvPr>
            <p:ph idx="1"/>
          </p:nvPr>
        </p:nvSpPr>
        <p:spPr/>
        <p:txBody>
          <a:bodyPr>
            <a:normAutofit/>
          </a:bodyPr>
          <a:lstStyle/>
          <a:p>
            <a:pPr lvl="1"/>
            <a:endParaRPr lang="en-US" dirty="0"/>
          </a:p>
          <a:p>
            <a:r>
              <a:rPr lang="en-US" dirty="0"/>
              <a:t>Parents and caregivers see play as a way for children to have fun, not as a learning opportunity.</a:t>
            </a:r>
          </a:p>
          <a:p>
            <a:r>
              <a:rPr lang="en-US" dirty="0"/>
              <a:t>Why it is important for parents to understand play </a:t>
            </a:r>
            <a:r>
              <a:rPr lang="mr-IN" dirty="0"/>
              <a:t>–</a:t>
            </a:r>
            <a:r>
              <a:rPr lang="en-US" dirty="0"/>
              <a:t> Play is serious business for children.</a:t>
            </a:r>
          </a:p>
          <a:p>
            <a:r>
              <a:rPr lang="en-US" dirty="0">
                <a:hlinkClick r:id="rId2"/>
              </a:rPr>
              <a:t>www.Plaisuno.com</a:t>
            </a:r>
            <a:endParaRPr lang="en-US" dirty="0"/>
          </a:p>
          <a:p>
            <a:endParaRPr lang="en-US" dirty="0"/>
          </a:p>
        </p:txBody>
      </p:sp>
    </p:spTree>
    <p:extLst>
      <p:ext uri="{BB962C8B-B14F-4D97-AF65-F5344CB8AC3E}">
        <p14:creationId xmlns:p14="http://schemas.microsoft.com/office/powerpoint/2010/main" val="24766216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528C84-AE0C-8E45-8641-15887DC050F4}"/>
              </a:ext>
            </a:extLst>
          </p:cNvPr>
          <p:cNvSpPr>
            <a:spLocks noGrp="1"/>
          </p:cNvSpPr>
          <p:nvPr>
            <p:ph type="title"/>
          </p:nvPr>
        </p:nvSpPr>
        <p:spPr/>
        <p:txBody>
          <a:bodyPr/>
          <a:lstStyle/>
          <a:p>
            <a:r>
              <a:rPr lang="en-US" dirty="0"/>
              <a:t>Parent example</a:t>
            </a:r>
          </a:p>
        </p:txBody>
      </p:sp>
      <p:sp>
        <p:nvSpPr>
          <p:cNvPr id="3" name="Content Placeholder 2">
            <a:extLst>
              <a:ext uri="{FF2B5EF4-FFF2-40B4-BE49-F238E27FC236}">
                <a16:creationId xmlns:a16="http://schemas.microsoft.com/office/drawing/2014/main" id="{2E128A41-7C65-554B-A7E5-5C05FD756E8F}"/>
              </a:ext>
            </a:extLst>
          </p:cNvPr>
          <p:cNvSpPr>
            <a:spLocks noGrp="1"/>
          </p:cNvSpPr>
          <p:nvPr>
            <p:ph idx="1"/>
          </p:nvPr>
        </p:nvSpPr>
        <p:spPr/>
        <p:txBody>
          <a:bodyPr>
            <a:normAutofit fontScale="92500" lnSpcReduction="20000"/>
          </a:bodyPr>
          <a:lstStyle/>
          <a:p>
            <a:r>
              <a:rPr lang="en-US" dirty="0"/>
              <a:t>Dempsey et al</a:t>
            </a:r>
          </a:p>
          <a:p>
            <a:pPr lvl="1"/>
            <a:r>
              <a:rPr lang="en-US" dirty="0"/>
              <a:t>48 month old male</a:t>
            </a:r>
          </a:p>
          <a:p>
            <a:pPr lvl="2"/>
            <a:r>
              <a:rPr lang="en-US" dirty="0"/>
              <a:t>Autism, speech-language delay</a:t>
            </a:r>
          </a:p>
          <a:p>
            <a:pPr lvl="1"/>
            <a:r>
              <a:rPr lang="en-US" dirty="0"/>
              <a:t>6 week intervention</a:t>
            </a:r>
          </a:p>
          <a:p>
            <a:pPr lvl="1"/>
            <a:r>
              <a:rPr lang="en-US" dirty="0"/>
              <a:t>1 on 1 intervention with parent (with graduate student as a consultant throughout)</a:t>
            </a:r>
          </a:p>
          <a:p>
            <a:pPr lvl="2"/>
            <a:r>
              <a:rPr lang="en-US" dirty="0"/>
              <a:t>Mother was taught through a training program how to increase her son’s play</a:t>
            </a:r>
          </a:p>
          <a:p>
            <a:r>
              <a:rPr lang="en-US" dirty="0"/>
              <a:t>Increase in pretend play</a:t>
            </a:r>
          </a:p>
          <a:p>
            <a:pPr lvl="1"/>
            <a:r>
              <a:rPr lang="en-US" dirty="0"/>
              <a:t>8 steps in sequence at post test (single step at pretest)</a:t>
            </a:r>
          </a:p>
          <a:p>
            <a:pPr lvl="1"/>
            <a:r>
              <a:rPr lang="en-US" dirty="0"/>
              <a:t>Multiple step sequences observed 3 times at post test (0 times at pretest)</a:t>
            </a:r>
          </a:p>
          <a:p>
            <a:pPr lvl="1"/>
            <a:endParaRPr lang="en-US" dirty="0"/>
          </a:p>
          <a:p>
            <a:r>
              <a:rPr lang="en-US" dirty="0"/>
              <a:t>Qualitative changes:</a:t>
            </a:r>
          </a:p>
          <a:p>
            <a:pPr lvl="1"/>
            <a:r>
              <a:rPr lang="en-US" dirty="0"/>
              <a:t>Child’s mother reported more social play between the child and his brother</a:t>
            </a:r>
          </a:p>
          <a:p>
            <a:pPr lvl="1"/>
            <a:r>
              <a:rPr lang="en-US" dirty="0"/>
              <a:t>Child was more easily encouraged to play with new toys</a:t>
            </a:r>
          </a:p>
          <a:p>
            <a:pPr lvl="1"/>
            <a:r>
              <a:rPr lang="en-US" dirty="0"/>
              <a:t>Mother observed many more pretend play behaviors</a:t>
            </a:r>
          </a:p>
          <a:p>
            <a:pPr lvl="1"/>
            <a:endParaRPr lang="en-US" dirty="0"/>
          </a:p>
          <a:p>
            <a:pPr lvl="1"/>
            <a:endParaRPr lang="en-US" dirty="0"/>
          </a:p>
        </p:txBody>
      </p:sp>
    </p:spTree>
    <p:extLst>
      <p:ext uri="{BB962C8B-B14F-4D97-AF65-F5344CB8AC3E}">
        <p14:creationId xmlns:p14="http://schemas.microsoft.com/office/powerpoint/2010/main" val="17694568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Child Interventions</a:t>
            </a:r>
          </a:p>
        </p:txBody>
      </p:sp>
      <p:sp>
        <p:nvSpPr>
          <p:cNvPr id="3" name="Content Placeholder 2"/>
          <p:cNvSpPr>
            <a:spLocks noGrp="1"/>
          </p:cNvSpPr>
          <p:nvPr>
            <p:ph idx="1"/>
          </p:nvPr>
        </p:nvSpPr>
        <p:spPr/>
        <p:txBody>
          <a:bodyPr/>
          <a:lstStyle/>
          <a:p>
            <a:r>
              <a:rPr lang="en-US" dirty="0"/>
              <a:t>Social skills instruction – includes emotion regulation</a:t>
            </a:r>
          </a:p>
          <a:p>
            <a:r>
              <a:rPr lang="en-US" dirty="0"/>
              <a:t>Play training</a:t>
            </a:r>
          </a:p>
          <a:p>
            <a:pPr lvl="1"/>
            <a:r>
              <a:rPr lang="en-US" dirty="0"/>
              <a:t>Some children need direct teaching of play</a:t>
            </a:r>
          </a:p>
          <a:p>
            <a:pPr lvl="1"/>
            <a:r>
              <a:rPr lang="en-US" dirty="0"/>
              <a:t>Play and Behavior  - </a:t>
            </a:r>
            <a:r>
              <a:rPr lang="en-US" dirty="0" err="1"/>
              <a:t>Gillaspie</a:t>
            </a:r>
            <a:r>
              <a:rPr lang="en-US" dirty="0"/>
              <a:t> implemented 4 weeks intervention with 3 children (24-48 months of age) with severe behavior needs. Had a comparison group. Increases found in percent of time spent in pretend play and highest level of play.</a:t>
            </a:r>
          </a:p>
          <a:p>
            <a:pPr lvl="1"/>
            <a:endParaRPr lang="en-US" dirty="0"/>
          </a:p>
          <a:p>
            <a:pPr lvl="1"/>
            <a:endParaRPr lang="en-US" dirty="0"/>
          </a:p>
          <a:p>
            <a:pPr marL="0" indent="0">
              <a:buNone/>
            </a:pPr>
            <a:endParaRPr lang="en-US" dirty="0"/>
          </a:p>
        </p:txBody>
      </p:sp>
    </p:spTree>
    <p:extLst>
      <p:ext uri="{BB962C8B-B14F-4D97-AF65-F5344CB8AC3E}">
        <p14:creationId xmlns:p14="http://schemas.microsoft.com/office/powerpoint/2010/main" val="30121239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Skills Training – covers mental health</a:t>
            </a:r>
          </a:p>
        </p:txBody>
      </p:sp>
      <p:sp>
        <p:nvSpPr>
          <p:cNvPr id="3" name="Content Placeholder 2"/>
          <p:cNvSpPr>
            <a:spLocks noGrp="1"/>
          </p:cNvSpPr>
          <p:nvPr>
            <p:ph idx="1"/>
          </p:nvPr>
        </p:nvSpPr>
        <p:spPr/>
        <p:txBody>
          <a:bodyPr>
            <a:normAutofit/>
          </a:bodyPr>
          <a:lstStyle/>
          <a:p>
            <a:r>
              <a:rPr lang="en-US" dirty="0" err="1"/>
              <a:t>Eg.</a:t>
            </a:r>
            <a:r>
              <a:rPr lang="en-US" dirty="0"/>
              <a:t> </a:t>
            </a:r>
            <a:r>
              <a:rPr lang="en-US" dirty="0" err="1"/>
              <a:t>Skillstreaming</a:t>
            </a:r>
            <a:r>
              <a:rPr lang="en-US" dirty="0"/>
              <a:t> in Early Childhood</a:t>
            </a:r>
          </a:p>
          <a:p>
            <a:pPr lvl="1"/>
            <a:r>
              <a:rPr lang="en-US" dirty="0"/>
              <a:t>Uses well-researched procedures:</a:t>
            </a:r>
          </a:p>
          <a:p>
            <a:pPr lvl="2"/>
            <a:r>
              <a:rPr lang="en-US" dirty="0"/>
              <a:t>Modeling</a:t>
            </a:r>
          </a:p>
          <a:p>
            <a:pPr lvl="2"/>
            <a:r>
              <a:rPr lang="en-US" dirty="0"/>
              <a:t>Role-playing</a:t>
            </a:r>
          </a:p>
          <a:p>
            <a:pPr lvl="2"/>
            <a:r>
              <a:rPr lang="en-US" dirty="0"/>
              <a:t>Feedback</a:t>
            </a:r>
          </a:p>
          <a:p>
            <a:pPr lvl="2"/>
            <a:r>
              <a:rPr lang="en-US" dirty="0"/>
              <a:t>Transfer</a:t>
            </a:r>
          </a:p>
          <a:p>
            <a:pPr lvl="1">
              <a:lnSpc>
                <a:spcPct val="90000"/>
              </a:lnSpc>
            </a:pPr>
            <a:r>
              <a:rPr lang="en-US" dirty="0"/>
              <a:t>Skill Categories</a:t>
            </a:r>
          </a:p>
          <a:p>
            <a:pPr lvl="2"/>
            <a:r>
              <a:rPr lang="en-US" dirty="0"/>
              <a:t>Beginning Social Skills</a:t>
            </a:r>
          </a:p>
          <a:p>
            <a:pPr lvl="2"/>
            <a:r>
              <a:rPr lang="en-US" dirty="0"/>
              <a:t>School-Related Skills</a:t>
            </a:r>
          </a:p>
          <a:p>
            <a:pPr lvl="2"/>
            <a:r>
              <a:rPr lang="en-US" dirty="0"/>
              <a:t>Friendship Making Skills</a:t>
            </a:r>
          </a:p>
          <a:p>
            <a:pPr lvl="2"/>
            <a:r>
              <a:rPr lang="en-US" dirty="0"/>
              <a:t>Dealing With Feelings</a:t>
            </a:r>
          </a:p>
          <a:p>
            <a:pPr lvl="2"/>
            <a:r>
              <a:rPr lang="en-US" dirty="0"/>
              <a:t>Alternatives to Aggression</a:t>
            </a:r>
          </a:p>
          <a:p>
            <a:pPr lvl="2"/>
            <a:r>
              <a:rPr lang="en-US" dirty="0"/>
              <a:t>Dealing With Stress</a:t>
            </a:r>
          </a:p>
          <a:p>
            <a:pPr lvl="1"/>
            <a:endParaRPr lang="en-US" dirty="0"/>
          </a:p>
        </p:txBody>
      </p:sp>
    </p:spTree>
    <p:extLst>
      <p:ext uri="{BB962C8B-B14F-4D97-AF65-F5344CB8AC3E}">
        <p14:creationId xmlns:p14="http://schemas.microsoft.com/office/powerpoint/2010/main" val="1692212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Why our work is important:</a:t>
            </a:r>
          </a:p>
        </p:txBody>
      </p:sp>
      <p:sp>
        <p:nvSpPr>
          <p:cNvPr id="3" name="Content Placeholder 2"/>
          <p:cNvSpPr>
            <a:spLocks noGrp="1"/>
          </p:cNvSpPr>
          <p:nvPr>
            <p:ph idx="1"/>
          </p:nvPr>
        </p:nvSpPr>
        <p:spPr/>
        <p:txBody>
          <a:bodyPr/>
          <a:lstStyle/>
          <a:p>
            <a:r>
              <a:rPr lang="en-US" sz="2400" dirty="0"/>
              <a:t>Parents’ Misconceptions</a:t>
            </a:r>
          </a:p>
          <a:p>
            <a:pPr lvl="1"/>
            <a:r>
              <a:rPr lang="en-US" dirty="0"/>
              <a:t>44% of parents thought infants and young children could tell if a parents was angry or sad</a:t>
            </a:r>
          </a:p>
          <a:p>
            <a:pPr lvl="1"/>
            <a:r>
              <a:rPr lang="en-US" dirty="0"/>
              <a:t>43% of parents thought children could self regulate their emotions by age 3; 20% thought they could regulate by age 2</a:t>
            </a:r>
          </a:p>
          <a:p>
            <a:pPr lvl="1"/>
            <a:r>
              <a:rPr lang="en-US" dirty="0"/>
              <a:t>Parents tend to look for signs similar to adult expression. </a:t>
            </a:r>
          </a:p>
          <a:p>
            <a:pPr lvl="1"/>
            <a:endParaRPr lang="en-US" dirty="0"/>
          </a:p>
          <a:p>
            <a:r>
              <a:rPr lang="en-US" dirty="0"/>
              <a:t>It is our responsibility to get accurate and helpful information to parents and caregivers.</a:t>
            </a:r>
          </a:p>
          <a:p>
            <a:endParaRPr lang="en-US" dirty="0"/>
          </a:p>
          <a:p>
            <a:endParaRPr lang="en-US" dirty="0"/>
          </a:p>
        </p:txBody>
      </p:sp>
    </p:spTree>
    <p:extLst>
      <p:ext uri="{BB962C8B-B14F-4D97-AF65-F5344CB8AC3E}">
        <p14:creationId xmlns:p14="http://schemas.microsoft.com/office/powerpoint/2010/main" val="32599575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Skill - example</a:t>
            </a:r>
          </a:p>
        </p:txBody>
      </p:sp>
      <p:sp>
        <p:nvSpPr>
          <p:cNvPr id="3" name="Content Placeholder 2"/>
          <p:cNvSpPr>
            <a:spLocks noGrp="1"/>
          </p:cNvSpPr>
          <p:nvPr>
            <p:ph idx="1"/>
          </p:nvPr>
        </p:nvSpPr>
        <p:spPr/>
        <p:txBody>
          <a:bodyPr/>
          <a:lstStyle/>
          <a:p>
            <a:r>
              <a:rPr lang="en-US" dirty="0"/>
              <a:t>Relaxing</a:t>
            </a:r>
          </a:p>
          <a:p>
            <a:pPr lvl="1"/>
            <a:r>
              <a:rPr lang="en-US" dirty="0"/>
              <a:t>1. Think about how you feel.</a:t>
            </a:r>
          </a:p>
          <a:p>
            <a:pPr lvl="1"/>
            <a:r>
              <a:rPr lang="en-US" dirty="0"/>
              <a:t>2. Take three deep breaths.</a:t>
            </a:r>
          </a:p>
          <a:p>
            <a:pPr lvl="1"/>
            <a:r>
              <a:rPr lang="en-US" dirty="0"/>
              <a:t>3. Squeeze the oranges. (Imaginary)</a:t>
            </a:r>
          </a:p>
        </p:txBody>
      </p:sp>
    </p:spTree>
    <p:extLst>
      <p:ext uri="{BB962C8B-B14F-4D97-AF65-F5344CB8AC3E}">
        <p14:creationId xmlns:p14="http://schemas.microsoft.com/office/powerpoint/2010/main" val="41630416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104F3C-BB40-0048-87DF-FD227FA2FFD3}"/>
              </a:ext>
            </a:extLst>
          </p:cNvPr>
          <p:cNvSpPr>
            <a:spLocks noGrp="1"/>
          </p:cNvSpPr>
          <p:nvPr>
            <p:ph type="title"/>
          </p:nvPr>
        </p:nvSpPr>
        <p:spPr/>
        <p:txBody>
          <a:bodyPr/>
          <a:lstStyle/>
          <a:p>
            <a:r>
              <a:rPr lang="en-US" dirty="0"/>
              <a:t>Can we do this? Yes, we can!</a:t>
            </a:r>
          </a:p>
        </p:txBody>
      </p:sp>
      <p:sp>
        <p:nvSpPr>
          <p:cNvPr id="3" name="Content Placeholder 2">
            <a:extLst>
              <a:ext uri="{FF2B5EF4-FFF2-40B4-BE49-F238E27FC236}">
                <a16:creationId xmlns:a16="http://schemas.microsoft.com/office/drawing/2014/main" id="{0299AF0F-6B13-0F45-8EE7-69CD88013434}"/>
              </a:ext>
            </a:extLst>
          </p:cNvPr>
          <p:cNvSpPr>
            <a:spLocks noGrp="1"/>
          </p:cNvSpPr>
          <p:nvPr>
            <p:ph idx="1"/>
          </p:nvPr>
        </p:nvSpPr>
        <p:spPr/>
        <p:txBody>
          <a:bodyPr/>
          <a:lstStyle/>
          <a:p>
            <a:r>
              <a:rPr lang="en-US" dirty="0"/>
              <a:t>We don’t have a choice. Children and their families are depending on us. </a:t>
            </a:r>
          </a:p>
        </p:txBody>
      </p:sp>
    </p:spTree>
    <p:extLst>
      <p:ext uri="{BB962C8B-B14F-4D97-AF65-F5344CB8AC3E}">
        <p14:creationId xmlns:p14="http://schemas.microsoft.com/office/powerpoint/2010/main" val="2860791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Good news</a:t>
            </a:r>
          </a:p>
        </p:txBody>
      </p:sp>
      <p:sp>
        <p:nvSpPr>
          <p:cNvPr id="3" name="Content Placeholder 2"/>
          <p:cNvSpPr>
            <a:spLocks noGrp="1"/>
          </p:cNvSpPr>
          <p:nvPr>
            <p:ph idx="1"/>
          </p:nvPr>
        </p:nvSpPr>
        <p:spPr/>
        <p:txBody>
          <a:bodyPr/>
          <a:lstStyle/>
          <a:p>
            <a:r>
              <a:rPr lang="en-US" dirty="0"/>
              <a:t>Mental health in young children is more influenced by environment than genetics.</a:t>
            </a:r>
          </a:p>
          <a:p>
            <a:r>
              <a:rPr lang="en-US" dirty="0"/>
              <a:t>Supporting the parents/caregivers helps provide an environment where children’s mental health and well being can flourish.</a:t>
            </a:r>
          </a:p>
          <a:p>
            <a:r>
              <a:rPr lang="en-US" dirty="0"/>
              <a:t>Early intervention greatly reduces mental health problems.</a:t>
            </a:r>
          </a:p>
          <a:p>
            <a:r>
              <a:rPr lang="en-US" dirty="0"/>
              <a:t>Children’s behaviors have meaning and we can learn to better interpret their needs. </a:t>
            </a:r>
          </a:p>
        </p:txBody>
      </p:sp>
    </p:spTree>
    <p:extLst>
      <p:ext uri="{BB962C8B-B14F-4D97-AF65-F5344CB8AC3E}">
        <p14:creationId xmlns:p14="http://schemas.microsoft.com/office/powerpoint/2010/main" val="414321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Major Areas of Concern</a:t>
            </a:r>
          </a:p>
        </p:txBody>
      </p:sp>
      <p:sp>
        <p:nvSpPr>
          <p:cNvPr id="3" name="Content Placeholder 2"/>
          <p:cNvSpPr>
            <a:spLocks noGrp="1"/>
          </p:cNvSpPr>
          <p:nvPr>
            <p:ph idx="1"/>
          </p:nvPr>
        </p:nvSpPr>
        <p:spPr/>
        <p:txBody>
          <a:bodyPr/>
          <a:lstStyle/>
          <a:p>
            <a:r>
              <a:rPr lang="en-US" dirty="0"/>
              <a:t>9.5-14.2% of children age 0-5 have mental/behavioral health issues.</a:t>
            </a:r>
          </a:p>
          <a:p>
            <a:r>
              <a:rPr lang="en-US" dirty="0"/>
              <a:t>Most common MBH issues in early childhood are: </a:t>
            </a:r>
          </a:p>
          <a:p>
            <a:pPr lvl="1"/>
            <a:r>
              <a:rPr lang="en-US" dirty="0"/>
              <a:t>Anxiety</a:t>
            </a:r>
          </a:p>
          <a:p>
            <a:pPr lvl="1"/>
            <a:r>
              <a:rPr lang="en-US" dirty="0"/>
              <a:t>Conduct disorders</a:t>
            </a:r>
          </a:p>
          <a:p>
            <a:pPr lvl="1"/>
            <a:r>
              <a:rPr lang="en-US" dirty="0"/>
              <a:t>ADHD</a:t>
            </a:r>
          </a:p>
          <a:p>
            <a:pPr lvl="1"/>
            <a:r>
              <a:rPr lang="en-US" dirty="0"/>
              <a:t>Depression</a:t>
            </a:r>
          </a:p>
          <a:p>
            <a:pPr lvl="1"/>
            <a:r>
              <a:rPr lang="en-US" dirty="0"/>
              <a:t>Social Skills</a:t>
            </a:r>
          </a:p>
        </p:txBody>
      </p:sp>
    </p:spTree>
    <p:extLst>
      <p:ext uri="{BB962C8B-B14F-4D97-AF65-F5344CB8AC3E}">
        <p14:creationId xmlns:p14="http://schemas.microsoft.com/office/powerpoint/2010/main" val="27745537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Early Childhood distinctions</a:t>
            </a:r>
          </a:p>
        </p:txBody>
      </p:sp>
      <p:sp>
        <p:nvSpPr>
          <p:cNvPr id="3" name="Content Placeholder 2"/>
          <p:cNvSpPr>
            <a:spLocks noGrp="1"/>
          </p:cNvSpPr>
          <p:nvPr>
            <p:ph idx="1"/>
          </p:nvPr>
        </p:nvSpPr>
        <p:spPr/>
        <p:txBody>
          <a:bodyPr/>
          <a:lstStyle/>
          <a:p>
            <a:r>
              <a:rPr lang="en-US" dirty="0"/>
              <a:t>Anxiety</a:t>
            </a:r>
          </a:p>
          <a:p>
            <a:pPr lvl="1"/>
            <a:r>
              <a:rPr lang="en-US" dirty="0"/>
              <a:t>Level of impairment results in the child not engaging in behaviors typical for age </a:t>
            </a:r>
            <a:r>
              <a:rPr lang="mr-IN" dirty="0"/>
              <a:t>–</a:t>
            </a:r>
            <a:r>
              <a:rPr lang="en-US" dirty="0"/>
              <a:t> E.g., refusal to separate from parent when given opportunity to play with peer</a:t>
            </a:r>
          </a:p>
          <a:p>
            <a:pPr lvl="1"/>
            <a:r>
              <a:rPr lang="en-US" dirty="0"/>
              <a:t>May not state the actual feeling of fear or anxiety</a:t>
            </a:r>
          </a:p>
          <a:p>
            <a:pPr lvl="1"/>
            <a:r>
              <a:rPr lang="en-US" dirty="0"/>
              <a:t>Express anxiety through behavior</a:t>
            </a:r>
          </a:p>
          <a:p>
            <a:pPr lvl="2"/>
            <a:r>
              <a:rPr lang="en-US" dirty="0"/>
              <a:t>defiance,</a:t>
            </a:r>
          </a:p>
          <a:p>
            <a:pPr lvl="2"/>
            <a:r>
              <a:rPr lang="en-US" dirty="0"/>
              <a:t>avoidance </a:t>
            </a:r>
          </a:p>
          <a:p>
            <a:pPr lvl="2"/>
            <a:r>
              <a:rPr lang="en-US" dirty="0"/>
              <a:t>crying,</a:t>
            </a:r>
          </a:p>
          <a:p>
            <a:pPr lvl="2"/>
            <a:r>
              <a:rPr lang="en-US" dirty="0"/>
              <a:t>clinging to adult   </a:t>
            </a:r>
          </a:p>
          <a:p>
            <a:pPr lvl="1"/>
            <a:r>
              <a:rPr lang="en-US" dirty="0"/>
              <a:t>Often mistaken for oppositional behavior or irritability</a:t>
            </a:r>
          </a:p>
          <a:p>
            <a:pPr lvl="1"/>
            <a:endParaRPr lang="en-US" dirty="0"/>
          </a:p>
          <a:p>
            <a:pPr lvl="1"/>
            <a:endParaRPr lang="en-US" dirty="0"/>
          </a:p>
          <a:p>
            <a:endParaRPr lang="en-US" dirty="0"/>
          </a:p>
        </p:txBody>
      </p:sp>
    </p:spTree>
    <p:extLst>
      <p:ext uri="{BB962C8B-B14F-4D97-AF65-F5344CB8AC3E}">
        <p14:creationId xmlns:p14="http://schemas.microsoft.com/office/powerpoint/2010/main" val="1338192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Early Childhood distinctions</a:t>
            </a:r>
          </a:p>
        </p:txBody>
      </p:sp>
      <p:sp>
        <p:nvSpPr>
          <p:cNvPr id="3" name="Content Placeholder 2"/>
          <p:cNvSpPr>
            <a:spLocks noGrp="1"/>
          </p:cNvSpPr>
          <p:nvPr>
            <p:ph idx="1"/>
          </p:nvPr>
        </p:nvSpPr>
        <p:spPr/>
        <p:txBody>
          <a:bodyPr>
            <a:normAutofit fontScale="77500" lnSpcReduction="20000"/>
          </a:bodyPr>
          <a:lstStyle/>
          <a:p>
            <a:r>
              <a:rPr lang="en-US" dirty="0"/>
              <a:t>Oppositional Defiant Disorder</a:t>
            </a:r>
          </a:p>
          <a:p>
            <a:pPr lvl="1"/>
            <a:r>
              <a:rPr lang="en-US" dirty="0"/>
              <a:t>Irritability, restlessness, negativity, aggressive behaviors, hyperactivity</a:t>
            </a:r>
          </a:p>
          <a:p>
            <a:pPr lvl="1"/>
            <a:r>
              <a:rPr lang="en-US" dirty="0"/>
              <a:t>Not as sensitive to rewards </a:t>
            </a:r>
            <a:r>
              <a:rPr lang="mr-IN" dirty="0"/>
              <a:t>–</a:t>
            </a:r>
            <a:r>
              <a:rPr lang="en-US" dirty="0"/>
              <a:t> harder to change behavior</a:t>
            </a:r>
          </a:p>
          <a:p>
            <a:pPr lvl="2"/>
            <a:r>
              <a:rPr lang="en-US" dirty="0"/>
              <a:t>Based in the brain </a:t>
            </a:r>
            <a:r>
              <a:rPr lang="mr-IN" dirty="0"/>
              <a:t>–</a:t>
            </a:r>
            <a:r>
              <a:rPr lang="en-US" dirty="0"/>
              <a:t> amygdala</a:t>
            </a:r>
          </a:p>
          <a:p>
            <a:r>
              <a:rPr lang="en-US" dirty="0"/>
              <a:t>ADHD</a:t>
            </a:r>
          </a:p>
          <a:p>
            <a:pPr lvl="1"/>
            <a:r>
              <a:rPr lang="en-US" dirty="0"/>
              <a:t>Hyperactive and impulsive behaviors typically develop earlier than inattention.</a:t>
            </a:r>
          </a:p>
          <a:p>
            <a:r>
              <a:rPr lang="en-US" dirty="0"/>
              <a:t>Ratings of parent stress are highest when these children are preschool age.</a:t>
            </a:r>
          </a:p>
          <a:p>
            <a:r>
              <a:rPr lang="en-US" dirty="0"/>
              <a:t>Parents report that the children are:</a:t>
            </a:r>
          </a:p>
          <a:p>
            <a:pPr lvl="1"/>
            <a:r>
              <a:rPr lang="en-US" dirty="0"/>
              <a:t>More demanding of them</a:t>
            </a:r>
          </a:p>
          <a:p>
            <a:pPr lvl="1"/>
            <a:r>
              <a:rPr lang="en-US" dirty="0"/>
              <a:t>More stressful to manage</a:t>
            </a:r>
          </a:p>
          <a:p>
            <a:pPr lvl="1"/>
            <a:r>
              <a:rPr lang="en-US" dirty="0"/>
              <a:t>Less reinforcing to them as parents</a:t>
            </a:r>
          </a:p>
          <a:p>
            <a:pPr lvl="1"/>
            <a:r>
              <a:rPr lang="en-US" dirty="0"/>
              <a:t>Less able to adapt to change</a:t>
            </a:r>
          </a:p>
          <a:p>
            <a:pPr lvl="1"/>
            <a:r>
              <a:rPr lang="en-US" dirty="0"/>
              <a:t>Less compatible with parents and siblings</a:t>
            </a:r>
          </a:p>
          <a:p>
            <a:r>
              <a:rPr lang="en-US" dirty="0"/>
              <a:t>16% are expelled from preschool</a:t>
            </a:r>
          </a:p>
          <a:p>
            <a:r>
              <a:rPr lang="en-US" dirty="0"/>
              <a:t>40% are suspended from preschool (compared to 0.5% of children without ADHD)</a:t>
            </a:r>
          </a:p>
          <a:p>
            <a:pPr lvl="1"/>
            <a:endParaRPr lang="en-US" dirty="0"/>
          </a:p>
          <a:p>
            <a:pPr lvl="1"/>
            <a:endParaRPr lang="en-US" dirty="0"/>
          </a:p>
        </p:txBody>
      </p:sp>
    </p:spTree>
    <p:extLst>
      <p:ext uri="{BB962C8B-B14F-4D97-AF65-F5344CB8AC3E}">
        <p14:creationId xmlns:p14="http://schemas.microsoft.com/office/powerpoint/2010/main" val="2314536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5CF54-391B-BD4B-9C8B-4BEFB06D7ABE}"/>
              </a:ext>
            </a:extLst>
          </p:cNvPr>
          <p:cNvSpPr>
            <a:spLocks noGrp="1"/>
          </p:cNvSpPr>
          <p:nvPr>
            <p:ph type="ctrTitle"/>
          </p:nvPr>
        </p:nvSpPr>
        <p:spPr/>
        <p:txBody>
          <a:bodyPr/>
          <a:lstStyle/>
          <a:p>
            <a:r>
              <a:rPr lang="en-US" dirty="0"/>
              <a:t>Current obstacles</a:t>
            </a:r>
          </a:p>
        </p:txBody>
      </p:sp>
      <p:sp>
        <p:nvSpPr>
          <p:cNvPr id="3" name="Subtitle 2">
            <a:extLst>
              <a:ext uri="{FF2B5EF4-FFF2-40B4-BE49-F238E27FC236}">
                <a16:creationId xmlns:a16="http://schemas.microsoft.com/office/drawing/2014/main" id="{7A2D0717-C3AA-D44C-B8D3-FE18B42863C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605251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0BEE2-AE13-3A43-9EBD-B4BB9D57B2D8}"/>
              </a:ext>
            </a:extLst>
          </p:cNvPr>
          <p:cNvSpPr>
            <a:spLocks noGrp="1"/>
          </p:cNvSpPr>
          <p:nvPr>
            <p:ph type="title"/>
          </p:nvPr>
        </p:nvSpPr>
        <p:spPr/>
        <p:txBody>
          <a:bodyPr/>
          <a:lstStyle/>
          <a:p>
            <a:r>
              <a:rPr lang="en-US" dirty="0"/>
              <a:t>Kindergarten - What is happening?</a:t>
            </a:r>
          </a:p>
        </p:txBody>
      </p:sp>
      <p:sp>
        <p:nvSpPr>
          <p:cNvPr id="3" name="Content Placeholder 2">
            <a:extLst>
              <a:ext uri="{FF2B5EF4-FFF2-40B4-BE49-F238E27FC236}">
                <a16:creationId xmlns:a16="http://schemas.microsoft.com/office/drawing/2014/main" id="{67AD6369-D7DA-0245-96E9-53937FB7E2FB}"/>
              </a:ext>
            </a:extLst>
          </p:cNvPr>
          <p:cNvSpPr>
            <a:spLocks noGrp="1"/>
          </p:cNvSpPr>
          <p:nvPr>
            <p:ph idx="1"/>
          </p:nvPr>
        </p:nvSpPr>
        <p:spPr/>
        <p:txBody>
          <a:bodyPr/>
          <a:lstStyle/>
          <a:p>
            <a:r>
              <a:rPr lang="en-US" dirty="0"/>
              <a:t>Play has declined over the past several decades</a:t>
            </a:r>
          </a:p>
          <a:p>
            <a:r>
              <a:rPr lang="en-US" dirty="0"/>
              <a:t>Anxiety and depression have increased</a:t>
            </a:r>
          </a:p>
          <a:p>
            <a:endParaRPr lang="en-US" dirty="0"/>
          </a:p>
          <a:p>
            <a:r>
              <a:rPr lang="en-US" dirty="0"/>
              <a:t>The story of Finland</a:t>
            </a:r>
          </a:p>
          <a:p>
            <a:pPr lvl="1"/>
            <a:r>
              <a:rPr lang="en-US" dirty="0"/>
              <a:t>Minimal direct teaching of reading in Kindergarten</a:t>
            </a:r>
          </a:p>
          <a:p>
            <a:pPr lvl="1"/>
            <a:r>
              <a:rPr lang="en-US" dirty="0"/>
              <a:t>The curriculum is play</a:t>
            </a:r>
          </a:p>
          <a:p>
            <a:pPr lvl="1"/>
            <a:r>
              <a:rPr lang="en-US" dirty="0"/>
              <a:t>By 3</a:t>
            </a:r>
            <a:r>
              <a:rPr lang="en-US" baseline="30000" dirty="0"/>
              <a:t>rd</a:t>
            </a:r>
            <a:r>
              <a:rPr lang="en-US" dirty="0"/>
              <a:t> grade, student reading skills are at grade level</a:t>
            </a:r>
          </a:p>
          <a:p>
            <a:pPr lvl="1"/>
            <a:endParaRPr lang="en-US" dirty="0"/>
          </a:p>
        </p:txBody>
      </p:sp>
    </p:spTree>
    <p:extLst>
      <p:ext uri="{BB962C8B-B14F-4D97-AF65-F5344CB8AC3E}">
        <p14:creationId xmlns:p14="http://schemas.microsoft.com/office/powerpoint/2010/main" val="26689178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{BC1BBD16-CE89-BD4D-8F45-61CA8C1EC729}tf10001067</Template>
  <TotalTime>7860</TotalTime>
  <Words>1567</Words>
  <Application>Microsoft Macintosh PowerPoint</Application>
  <PresentationFormat>On-screen Show (4:3)</PresentationFormat>
  <Paragraphs>221</Paragraphs>
  <Slides>31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31</vt:i4>
      </vt:variant>
    </vt:vector>
  </HeadingPairs>
  <TitlesOfParts>
    <vt:vector size="35" baseType="lpstr">
      <vt:lpstr>Calibri</vt:lpstr>
      <vt:lpstr>Century Gothic</vt:lpstr>
      <vt:lpstr>Garamond</vt:lpstr>
      <vt:lpstr>Savon</vt:lpstr>
      <vt:lpstr>Addressing Social and Emotional Needs in Early Childhood:  Prevention is Key </vt:lpstr>
      <vt:lpstr>PowerPoint Presentation</vt:lpstr>
      <vt:lpstr>Why our work is important:</vt:lpstr>
      <vt:lpstr>Good news</vt:lpstr>
      <vt:lpstr>Major Areas of Concern</vt:lpstr>
      <vt:lpstr>Early Childhood distinctions</vt:lpstr>
      <vt:lpstr>Early Childhood distinctions</vt:lpstr>
      <vt:lpstr>Current obstacles</vt:lpstr>
      <vt:lpstr>Kindergarten - What is happening?</vt:lpstr>
      <vt:lpstr>Preschool Expulsion</vt:lpstr>
      <vt:lpstr>Preschool Expulsion</vt:lpstr>
      <vt:lpstr>Play and Mental Health</vt:lpstr>
      <vt:lpstr>Shifting to empowerment</vt:lpstr>
      <vt:lpstr>Prevention</vt:lpstr>
      <vt:lpstr>The Importance of Prevention</vt:lpstr>
      <vt:lpstr>But first….Child Find</vt:lpstr>
      <vt:lpstr>What to do when we find them</vt:lpstr>
      <vt:lpstr>The Mega To Do List</vt:lpstr>
      <vt:lpstr>Intervention Strategies</vt:lpstr>
      <vt:lpstr>Getting information to families: Distribute fliers and promote MBH services</vt:lpstr>
      <vt:lpstr>Getting information to families</vt:lpstr>
      <vt:lpstr>Brain Building Moments</vt:lpstr>
      <vt:lpstr>Supporting Teachers</vt:lpstr>
      <vt:lpstr>Addressing Anxiety in Classrooms and at Home</vt:lpstr>
      <vt:lpstr>Calming Kits</vt:lpstr>
      <vt:lpstr>Training Parents about Play</vt:lpstr>
      <vt:lpstr>Parent example</vt:lpstr>
      <vt:lpstr>Child Interventions</vt:lpstr>
      <vt:lpstr>Social Skills Training – covers mental health</vt:lpstr>
      <vt:lpstr>Skill - example</vt:lpstr>
      <vt:lpstr>Can we do this? Yes, we can!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Lisa Kelly-Vance</dc:creator>
  <cp:lastModifiedBy>Lisa Kelly-Vance</cp:lastModifiedBy>
  <cp:revision>186</cp:revision>
  <cp:lastPrinted>2017-10-03T16:09:43Z</cp:lastPrinted>
  <dcterms:created xsi:type="dcterms:W3CDTF">2017-07-12T21:30:52Z</dcterms:created>
  <dcterms:modified xsi:type="dcterms:W3CDTF">2019-10-21T18:35:58Z</dcterms:modified>
</cp:coreProperties>
</file>