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34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</p:sldIdLst>
  <p:sldSz cx="18288000" cy="10287000"/>
  <p:notesSz cx="6858000" cy="9144000"/>
  <p:embeddedFontLst>
    <p:embeddedFont>
      <p:font typeface="Lato Bold" charset="1" panose="020F0502020204030203"/>
      <p:regular r:id="rId29"/>
    </p:embeddedFont>
    <p:embeddedFont>
      <p:font typeface="Canva Sans" charset="1" panose="020B0503030501040103"/>
      <p:regular r:id="rId30"/>
    </p:embeddedFont>
    <p:embeddedFont>
      <p:font typeface="Canva Sans Bold" charset="1" panose="020B0803030501040103"/>
      <p:regular r:id="rId31"/>
    </p:embeddedFont>
    <p:embeddedFont>
      <p:font typeface="Open Sans" charset="1" panose="020B0606030504020204"/>
      <p:regular r:id="rId32"/>
    </p:embeddedFont>
    <p:embeddedFont>
      <p:font typeface="Open Sans Bold" charset="1" panose="020B0806030504020204"/>
      <p:regular r:id="rId33"/>
    </p:embeddedFont>
    <p:embeddedFont>
      <p:font typeface="Canva Sans Bold Italics" charset="1" panose="020B0803030501040103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fonts/font29.fntdata" Type="http://schemas.openxmlformats.org/officeDocument/2006/relationships/font"/><Relationship Id="rId3" Target="viewProps.xml" Type="http://schemas.openxmlformats.org/officeDocument/2006/relationships/viewProps"/><Relationship Id="rId30" Target="fonts/font30.fntdata" Type="http://schemas.openxmlformats.org/officeDocument/2006/relationships/font"/><Relationship Id="rId31" Target="fonts/font31.fntdata" Type="http://schemas.openxmlformats.org/officeDocument/2006/relationships/font"/><Relationship Id="rId32" Target="fonts/font32.fntdata" Type="http://schemas.openxmlformats.org/officeDocument/2006/relationships/font"/><Relationship Id="rId33" Target="fonts/font33.fntdata" Type="http://schemas.openxmlformats.org/officeDocument/2006/relationships/font"/><Relationship Id="rId34" Target="notesMasters/notesMaster1.xml" Type="http://schemas.openxmlformats.org/officeDocument/2006/relationships/notesMaster"/><Relationship Id="rId35" Target="theme/theme2.xml" Type="http://schemas.openxmlformats.org/officeDocument/2006/relationships/theme"/><Relationship Id="rId36" Target="notesSlides/notesSlide1.xml" Type="http://schemas.openxmlformats.org/officeDocument/2006/relationships/notesSlide"/><Relationship Id="rId37" Target="notesSlides/notesSlide2.xml" Type="http://schemas.openxmlformats.org/officeDocument/2006/relationships/notesSlide"/><Relationship Id="rId38" Target="notesSlides/notesSlide3.xml" Type="http://schemas.openxmlformats.org/officeDocument/2006/relationships/notesSlide"/><Relationship Id="rId39" Target="fonts/font39.fntdata" Type="http://schemas.openxmlformats.org/officeDocument/2006/relationships/font"/><Relationship Id="rId4" Target="theme/theme1.xml" Type="http://schemas.openxmlformats.org/officeDocument/2006/relationships/theme"/><Relationship Id="rId40" Target="notesSlides/notesSlide4.xml" Type="http://schemas.openxmlformats.org/officeDocument/2006/relationships/notesSlid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4.xml" Type="http://schemas.openxmlformats.org/officeDocument/2006/relationships/slide"/></Relationships>
</file>

<file path=ppt/notesSlides/_rels/notesSlide2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5.xml" Type="http://schemas.openxmlformats.org/officeDocument/2006/relationships/slide"/></Relationships>
</file>

<file path=ppt/notesSlides/_rels/notesSlide3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6.xml" Type="http://schemas.openxmlformats.org/officeDocument/2006/relationships/slide"/></Relationships>
</file>

<file path=ppt/notesSlides/_rels/notesSlide4.xml.rels><?xml version="1.0" encoding="UTF-8" standalone="yes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17.xml" Type="http://schemas.openxmlformats.org/officeDocument/2006/relationships/slide"/></Relationships>
</file>

<file path=ppt/notesSlides/notesSlide1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 minutes</a:t>
            </a:r>
          </a:p>
          <a:p>
            <a:r>
              <a:rPr lang="en-US"/>
              <a:t>Use template worksheet</a:t>
            </a:r>
          </a:p>
          <a:p>
            <a:r>
              <a:rPr lang="en-US"/>
              <a:t/>
            </a:r>
          </a:p>
          <a:p>
            <a:r>
              <a:rPr lang="en-US"/>
              <a:t>work either individually or with site</a:t>
            </a:r>
          </a:p>
          <a:p>
            <a:r>
              <a:rPr lang="en-US"/>
              <a:t/>
            </a:r>
          </a:p>
          <a:p>
            <a:r>
              <a:rPr lang="en-US"/>
              <a:t>share out if time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 minutes</a:t>
            </a:r>
          </a:p>
          <a:p>
            <a:r>
              <a:rPr lang="en-US"/>
              <a:t>Use template worksheet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 minutes</a:t>
            </a:r>
          </a:p>
          <a:p>
            <a:r>
              <a:rPr lang="en-US"/>
              <a:t>Use template worksheet</a:t>
            </a:r>
          </a:p>
          <a:p>
            <a:r>
              <a:rPr lang="en-US"/>
              <a:t/>
            </a:r>
          </a:p>
          <a:p>
            <a:r>
              <a:rPr lang="en-US"/>
              <a:t>work individually or with site </a:t>
            </a:r>
          </a:p>
          <a:p>
            <a:r>
              <a:rPr lang="en-US"/>
              <a:t/>
            </a:r>
          </a:p>
          <a:p>
            <a:r>
              <a:rPr lang="en-US"/>
              <a:t>share out if time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p="http://schemas.openxmlformats.org/presentationml/2006/main" xmlns:a="http://schemas.openxmlformats.org/drawingml/2006/main">
  <p:cSld>
    <p:spTree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15 minutes</a:t>
            </a:r>
          </a:p>
          <a:p>
            <a:r>
              <a:rPr lang="en-US"/>
              <a:t>Use template worksheet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https://docs.google.com/document/d/1rY8oQlQeVLEYuFQQA30-hNsP4TvW_zmdxhlFryHwmtU/edit?usp=sharing" TargetMode="External" Type="http://schemas.openxmlformats.org/officeDocument/2006/relationships/hyperlink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rive.google.com/drive/folders/1NYuZkfJ8y-RQ8kennLZXtcXO9IF5Kddy?usp=sharing" TargetMode="External" Type="http://schemas.openxmlformats.org/officeDocument/2006/relationships/hyperlink"/><Relationship Id="rId11" Target="https://drive.google.com/drive/folders/15BsikmDkkIwarFJLrRAriowhVyED8Cev?usp=sharing" TargetMode="External" Type="http://schemas.openxmlformats.org/officeDocument/2006/relationships/hyperlink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https://drive.google.com/file/d/1FxwlqyF8i0D-SN-iXYZl9x8IZDiR2C3B/view?usp=sharing" TargetMode="External" Type="http://schemas.openxmlformats.org/officeDocument/2006/relationships/hyperlink"/><Relationship Id="rId7" Target="https://docs.google.com/forms/d/e/1FAIpQLSfUcWA91v5F-pt3O6HZLxAYRvNUWzrsUasi4iJBeghM1yj6tg/viewform?usp=sharing&amp;ouid=109422208232201846309" TargetMode="External" Type="http://schemas.openxmlformats.org/officeDocument/2006/relationships/hyperlink"/><Relationship Id="rId8" Target="https://docs.google.com/forms/d/e/1FAIpQLSfPooNKoSALHEkFik-mAGbP_4-_3B_nMudzc38Vcy4qeKI9eg/viewform?usp=sharing&amp;ouid=109422208232201846309" TargetMode="External" Type="http://schemas.openxmlformats.org/officeDocument/2006/relationships/hyperlink"/><Relationship Id="rId9" Target="https://docs.google.com/document/d/1_GNNKJ1O25f-rzcIqBjS2PnW901sXptBEqx9VrxtW5Q/edit?usp=sharing" TargetMode="External" Type="http://schemas.openxmlformats.org/officeDocument/2006/relationships/hyperlink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3.png" Type="http://schemas.openxmlformats.org/officeDocument/2006/relationships/image"/><Relationship Id="rId4" Target="../media/image4.svg" Type="http://schemas.openxmlformats.org/officeDocument/2006/relationships/image"/><Relationship Id="rId5" Target="../media/image5.png" Type="http://schemas.openxmlformats.org/officeDocument/2006/relationships/image"/><Relationship Id="rId6" Target="../media/image6.sv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rive.google.com/drive/folders/15BsikmDkkIwarFJLrRAriowhVyED8Cev?usp=drive_link" TargetMode="External" Type="http://schemas.openxmlformats.org/officeDocument/2006/relationships/hyperlink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https://www.iirp.edu" TargetMode="External" Type="http://schemas.openxmlformats.org/officeDocument/2006/relationships/hyperlink"/><Relationship Id="rId7" Target="https://a.co/d/eBxz4QG" TargetMode="External" Type="http://schemas.openxmlformats.org/officeDocument/2006/relationships/hyperlink"/><Relationship Id="rId8" Target="https://docs.google.com/document/d/1rY8oQlQeVLEYuFQQA30-hNsP4TvW_zmdxhlFryHwmtU/edit?usp=drive_link" TargetMode="External" Type="http://schemas.openxmlformats.org/officeDocument/2006/relationships/hyperlink"/><Relationship Id="rId9" Target="https://drive.google.com/drive/folders/1NYuZkfJ8y-RQ8kennLZXtcXO9IF5Kddy?usp=drive_link" TargetMode="External" Type="http://schemas.openxmlformats.org/officeDocument/2006/relationships/hyperlink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doi.org/10.1002/pits.22651" TargetMode="External" Type="http://schemas.openxmlformats.org/officeDocument/2006/relationships/hyperlink"/><Relationship Id="rId11" Target="https://doi.org/10.1007/s40688-020-00314-9" TargetMode="External" Type="http://schemas.openxmlformats.org/officeDocument/2006/relationships/hyperlink"/><Relationship Id="rId12" Target="https://doi.org/10.1002/crq.21353" TargetMode="External" Type="http://schemas.openxmlformats.org/officeDocument/2006/relationships/hyperlink"/><Relationship Id="rId13" Target="https://doi.org/10.1016/j.jsp.2024.101327" TargetMode="External" Type="http://schemas.openxmlformats.org/officeDocument/2006/relationships/hyperlink"/><Relationship Id="rId14" Target="https://doi.org/10.1111/josh.13279" TargetMode="External" Type="http://schemas.openxmlformats.org/officeDocument/2006/relationships/hyperlink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https://doi.org/10.1080/07370008.2021.1891070" TargetMode="External" Type="http://schemas.openxmlformats.org/officeDocument/2006/relationships/hyperlink"/><Relationship Id="rId7" Target="https://doi.org/10.1177/0741932520966727" TargetMode="External" Type="http://schemas.openxmlformats.org/officeDocument/2006/relationships/hyperlink"/><Relationship Id="rId8" Target="https://doi.org/10.4324/9781003275312" TargetMode="External" Type="http://schemas.openxmlformats.org/officeDocument/2006/relationships/hyperlink"/><Relationship Id="rId9" Target="https://doi.org/10.1177/1098300715580992" TargetMode="External" Type="http://schemas.openxmlformats.org/officeDocument/2006/relationships/hyperlink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8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sv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true" flipV="true" rot="0">
            <a:off x="12243312" y="7728224"/>
            <a:ext cx="8123999" cy="6705992"/>
          </a:xfrm>
          <a:custGeom>
            <a:avLst/>
            <a:gdLst/>
            <a:ahLst/>
            <a:cxnLst/>
            <a:rect r="r" b="b" t="t" l="l"/>
            <a:pathLst>
              <a:path h="6705992" w="8123999">
                <a:moveTo>
                  <a:pt x="8123999" y="6705992"/>
                </a:moveTo>
                <a:lnTo>
                  <a:pt x="0" y="6705992"/>
                </a:lnTo>
                <a:lnTo>
                  <a:pt x="0" y="0"/>
                </a:lnTo>
                <a:lnTo>
                  <a:pt x="8123999" y="0"/>
                </a:lnTo>
                <a:lnTo>
                  <a:pt x="8123999" y="67059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2249197" y="2017542"/>
            <a:ext cx="13789606" cy="3916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681"/>
              </a:lnSpc>
            </a:pPr>
            <a:r>
              <a:rPr lang="en-US" b="true" sz="11201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RESTORATIVE PRACTICES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554223" y="6545737"/>
            <a:ext cx="9818224" cy="513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304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Healing, Accountability, and Community Growth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234888" y="5915365"/>
            <a:ext cx="9818224" cy="51315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5"/>
              </a:lnSpc>
            </a:pPr>
            <a:r>
              <a:rPr lang="en-US" sz="3047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Building a School Code of Conduct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805106" y="8265715"/>
            <a:ext cx="9830842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Based on the research of Dr. Heather Cleophas, Ed.D., NCSP, BCBA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8313134" y="7691283"/>
            <a:ext cx="2814786" cy="422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Erin Mitchell, M.Ed.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10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58558" y="885825"/>
            <a:ext cx="16600742" cy="2459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8"/>
              </a:lnSpc>
            </a:pPr>
            <a:r>
              <a:rPr lang="en-US" b="true" sz="70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WHY RESTORATIVE</a:t>
            </a:r>
          </a:p>
          <a:p>
            <a:pPr algn="ctr">
              <a:lnSpc>
                <a:spcPts val="9848"/>
              </a:lnSpc>
            </a:pPr>
            <a:r>
              <a:rPr lang="en-US" b="true" sz="70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PRACTICES WORK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4220877"/>
            <a:ext cx="16230600" cy="39021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Address</a:t>
            </a: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Implicit Bias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Restorative approaches, when paired with attention to implicit bias, support more equitable disciplinary practices and healing for students affected by bias (Romero et al., 2020)</a:t>
            </a:r>
          </a:p>
          <a:p>
            <a:pPr algn="l">
              <a:lnSpc>
                <a:spcPts val="4371"/>
              </a:lnSpc>
            </a:pPr>
          </a:p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Culturally Responsive Integration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Building culturally responsive behavioral support systems requires intentional stakeholder engagement and attention to local context to ensure restorative practices serve all students equitability (Bal et al., 2021)</a:t>
            </a:r>
          </a:p>
          <a:p>
            <a:pPr algn="l">
              <a:lnSpc>
                <a:spcPts val="4371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11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495741" y="4481060"/>
            <a:ext cx="5063487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Tier 1: Universal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Prevention: School-wide restorative community building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755608" y="1056910"/>
            <a:ext cx="14463713" cy="3054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28"/>
              </a:lnSpc>
            </a:pPr>
            <a:r>
              <a:rPr lang="en-US" b="true" sz="8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MTSS &amp; </a:t>
            </a:r>
          </a:p>
          <a:p>
            <a:pPr algn="ctr">
              <a:lnSpc>
                <a:spcPts val="12228"/>
              </a:lnSpc>
            </a:pPr>
            <a:r>
              <a:rPr lang="en-US" b="true" sz="8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RESTORATIVE PRACTICES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6991433" y="4481060"/>
            <a:ext cx="5063487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Tier 2: Targeted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Intervention: Restorative conferences, small groups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2054920" y="4481060"/>
            <a:ext cx="5063487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Tier 3: Intensive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Support: Individualized restorative plans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727596" y="6862945"/>
            <a:ext cx="13591161" cy="18250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Code Should: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Clearly define when restorative practices are required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Outline specific restorative responses alongside consequences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Include school culture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12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028700" y="781249"/>
            <a:ext cx="16230600" cy="2734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968"/>
              </a:lnSpc>
            </a:pPr>
            <a:r>
              <a:rPr lang="en-US" sz="78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PC NORTH:</a:t>
            </a:r>
          </a:p>
          <a:p>
            <a:pPr algn="l">
              <a:lnSpc>
                <a:spcPts val="10968"/>
              </a:lnSpc>
            </a:pPr>
            <a:r>
              <a:rPr lang="en-US" sz="78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CURRENT CODE FRAMEWORK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028700" y="3833609"/>
            <a:ext cx="15082391" cy="1002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1"/>
              </a:lnSpc>
            </a:pPr>
            <a:r>
              <a:rPr lang="en-US" sz="2922" spc="-93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PC North High School uses a progressive discipline matrix systematically integrating restorative practices with traditional consequences.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459980" y="5353110"/>
            <a:ext cx="3528715" cy="165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140C0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Strengths: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Restorative circles required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Reflection forms used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Student behavior plans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Multiple intervention points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9144000" y="5353110"/>
            <a:ext cx="3301901" cy="165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2659"/>
              </a:lnSpc>
            </a:pPr>
            <a:r>
              <a:rPr lang="en-US" sz="1899" b="true">
                <a:solidFill>
                  <a:srgbClr val="140C0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Considerations: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Facilitation training needs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Equity in implementation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Cultural responsiveness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Fidelity monitoring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189019" y="7447975"/>
            <a:ext cx="15082391" cy="15164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091"/>
              </a:lnSpc>
            </a:pPr>
            <a:r>
              <a:rPr lang="en-US" sz="2922" spc="-93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Key Observations:</a:t>
            </a:r>
            <a:r>
              <a:rPr lang="en-US" sz="2922" spc="-93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 North has successfully implemented structures for restorative practices in the </a:t>
            </a:r>
            <a:r>
              <a:rPr lang="en-US" sz="2922" spc="-93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docs.google.com/document/d/1rY8oQlQeVLEYuFQQA30-hNsP4TvW_zmdxhlFryHwmtU/edit?usp=sharing"/>
              </a:rPr>
              <a:t>Code of Conduct</a:t>
            </a:r>
            <a:r>
              <a:rPr lang="en-US" sz="2922" spc="-93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, making it a good model for other schools. Work is needed to ensure those structures are intentional, equitable, and culturally grounded. 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028700" y="790704"/>
            <a:ext cx="16230600" cy="25308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128"/>
              </a:lnSpc>
            </a:pPr>
            <a:r>
              <a:rPr lang="en-US" b="true" sz="72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RESTORATIVE COMPONENTS IN ACTION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4042234"/>
            <a:ext cx="8115300" cy="126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1"/>
              </a:lnSpc>
            </a:pPr>
            <a:r>
              <a:rPr lang="en-US" b="true" sz="2422" spc="-77" u="sng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6" tooltip="https://drive.google.com/file/d/1FxwlqyF8i0D-SN-iXYZl9x8IZDiR2C3B/view?usp=sharing"/>
              </a:rPr>
              <a:t>Restorative Circles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Facilitated conversations where students and staff reflect on harm and plan restoration.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13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9368755" y="4042234"/>
            <a:ext cx="8115300" cy="126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1"/>
              </a:lnSpc>
            </a:pPr>
            <a:r>
              <a:rPr lang="en-US" b="true" sz="2422" spc="-77" u="sng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7" tooltip="https://docs.google.com/forms/d/e/1FAIpQLSfUcWA91v5F-pt3O6HZLxAYRvNUWzrsUasi4iJBeghM1yj6tg/viewform?usp=sharing&amp;ouid=109422208232201846309"/>
              </a:rPr>
              <a:t>Student Behavior Plans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Individualized plans created with counselors or principals for ongoing support. *Different than SPED BIPs.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5782667"/>
            <a:ext cx="8115300" cy="126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1"/>
              </a:lnSpc>
            </a:pPr>
            <a:r>
              <a:rPr lang="en-US" b="true" sz="2422" spc="-77" u="sng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8" tooltip="https://docs.google.com/forms/d/e/1FAIpQLSfPooNKoSALHEkFik-mAGbP_4-_3B_nMudzc38Vcy4qeKI9eg/viewform?usp=sharing&amp;ouid=109422208232201846309"/>
              </a:rPr>
              <a:t>Reflection Forms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Structures prompts for students to understand impact and plan amends.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368755" y="5782667"/>
            <a:ext cx="8115300" cy="83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1"/>
              </a:lnSpc>
            </a:pPr>
            <a:r>
              <a:rPr lang="en-US" b="true" sz="2422" spc="-77" u="sng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  <a:hlinkClick r:id="rId9" tooltip="https://docs.google.com/document/d/1_GNNKJ1O25f-rzcIqBjS2PnW901sXptBEqx9VrxtW5Q/edit?usp=sharing"/>
              </a:rPr>
              <a:t>No Contact Contracts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Agreements when direct restoration is not possible.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28700" y="7521353"/>
            <a:ext cx="16230600" cy="8338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At North, these components appear across multiple infractions, showing restorative practices are woven into the framework at both T</a:t>
            </a:r>
            <a:r>
              <a:rPr lang="en-US" sz="2422" spc="-77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0" tooltip="https://drive.google.com/drive/folders/1NYuZkfJ8y-RQ8kennLZXtcXO9IF5Kddy?usp=sharing"/>
              </a:rPr>
              <a:t>ier 1 </a:t>
            </a: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and </a:t>
            </a:r>
            <a:r>
              <a:rPr lang="en-US" sz="2422" spc="-77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1" tooltip="https://drive.google.com/drive/folders/15BsikmDkkIwarFJLrRAriowhVyED8Cev?usp=sharing"/>
              </a:rPr>
              <a:t>Tier 2 </a:t>
            </a: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levels.</a:t>
            </a: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8230" y="1314504"/>
            <a:ext cx="9483250" cy="1327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28"/>
              </a:lnSpc>
            </a:pPr>
            <a:r>
              <a:rPr lang="en-US" sz="77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ACTIVITY 1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58230" y="4142108"/>
            <a:ext cx="12277792" cy="3292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Choose 1 misconduct category from your code.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Analyze: What restorative elements exist? What is missing?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Design a restorative response template with reflection, circle, amends, and accountability check-in.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Consider: Who facilitates? What’s the timeline? How do you ensure cultural responsiveness?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14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558230" y="2803236"/>
            <a:ext cx="10527506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Building  Your Restorative  Code Template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8230" y="1314504"/>
            <a:ext cx="13107295" cy="1327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28"/>
              </a:lnSpc>
            </a:pPr>
            <a:r>
              <a:rPr lang="en-US" sz="77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TEMPLATE FRAMEWORK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58230" y="4142108"/>
            <a:ext cx="7585770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1: Reflection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Structured form (9 days OSS, 1 day ISR)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Questions: What happened? Who was harmed?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15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558230" y="2803236"/>
            <a:ext cx="10527506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Example: Fighting Restorative Response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58230" y="5761945"/>
            <a:ext cx="7585770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3: Amends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Concrete apology/restitution with support from the student’s alphabet principal.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9144000" y="4142108"/>
            <a:ext cx="7585770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2: Restoration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Restorative circle (within 5 days)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Participants: Both students, counselor/principal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9144000" y="5761945"/>
            <a:ext cx="7585770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Phase 4: Accountability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Student behavior plan + monthly check-in for 2 months.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558230" y="7329816"/>
            <a:ext cx="15171540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Notes: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Identify trained facilitators - Consider relationship hisotry - Document in student record - Report quarterly outcomes.</a:t>
            </a:r>
          </a:p>
        </p:txBody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8230" y="1314504"/>
            <a:ext cx="9483250" cy="13275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828"/>
              </a:lnSpc>
            </a:pPr>
            <a:r>
              <a:rPr lang="en-US" sz="77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ACTIVITY 2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58230" y="5686828"/>
            <a:ext cx="12126516" cy="21196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Identify 1 restorative practice from your template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Ask: Who benefits? Who might be harmed? What power dynamics exist?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Design adaptations for your student population (trauma-informed, language-inclusive, identity-affirming).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Plan staff development needs.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16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1558230" y="2803236"/>
            <a:ext cx="11634853" cy="6299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79"/>
              </a:lnSpc>
              <a:spcBef>
                <a:spcPct val="0"/>
              </a:spcBef>
            </a:pPr>
            <a:r>
              <a:rPr lang="en-US" sz="36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Culturally-Responsive Implementation - 10 minutes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58230" y="4099908"/>
            <a:ext cx="15082391" cy="139642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The Challenge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Restorative practices can perpetuate harm if not culturally aware. Whose voices are centered? Who has power? Are amends culturally congruent?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1558230" y="7977964"/>
            <a:ext cx="15082391" cy="46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1"/>
              </a:lnSpc>
            </a:pPr>
            <a:r>
              <a:rPr lang="en-US" b="true" sz="2722" i="true" spc="-87">
                <a:solidFill>
                  <a:srgbClr val="140C0C"/>
                </a:solidFill>
                <a:latin typeface="Canva Sans Bold Italics"/>
                <a:ea typeface="Canva Sans Bold Italics"/>
                <a:cs typeface="Canva Sans Bold Italics"/>
                <a:sym typeface="Canva Sans Bold Italics"/>
              </a:rPr>
              <a:t>This is the equity work that transforms practices into a schoolwide mindset.</a:t>
            </a:r>
          </a:p>
        </p:txBody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8230" y="1333554"/>
            <a:ext cx="13107295" cy="121895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988"/>
              </a:lnSpc>
            </a:pPr>
            <a:r>
              <a:rPr lang="en-US" sz="71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REAL BARRIERS &amp; YOUR ROLE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58230" y="3492456"/>
            <a:ext cx="7585770" cy="2253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Common Barriers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Staff time &amp; capacity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Facilitator training gaps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Inconsistent implementation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Student and staff buy-in resistance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17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7" id="17"/>
          <p:cNvSpPr txBox="true"/>
          <p:nvPr/>
        </p:nvSpPr>
        <p:spPr>
          <a:xfrm rot="0">
            <a:off x="9144000" y="3492456"/>
            <a:ext cx="7585770" cy="225367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Strategies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Release time for facilitators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Quarterly training refreshers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Fidelity monitoring tools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Data showing outcomes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558230" y="6412877"/>
            <a:ext cx="15171540" cy="26822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Your Role as School Psychologist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Lead training on trauma-informed and culturally-responsive facilitation.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Monitor equity in application across student groups.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Support staff with complex cases and process consultation.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Collect data on implementation fidelity and outcomes.</a:t>
            </a:r>
          </a:p>
          <a:p>
            <a:pPr algn="l" marL="523086" indent="-261543" lvl="1">
              <a:lnSpc>
                <a:spcPts val="3391"/>
              </a:lnSpc>
              <a:buFont typeface="Arial"/>
              <a:buChar char="•"/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Model restorative practices in your own interactions.</a:t>
            </a:r>
          </a:p>
        </p:txBody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01495" y="857250"/>
            <a:ext cx="9483250" cy="150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28"/>
              </a:lnSpc>
            </a:pPr>
            <a:r>
              <a:rPr lang="en-US" b="true" sz="8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KEY TAKEWAYS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558230" y="2812761"/>
            <a:ext cx="15082391" cy="43974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Restorative practices repair harm and build community–they reframe accountability as relational and growth-oriented. </a:t>
            </a:r>
          </a:p>
          <a:p>
            <a:pPr algn="l">
              <a:lnSpc>
                <a:spcPts val="4371"/>
              </a:lnSpc>
            </a:pP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Implement the structures–circles, behavior plans, reflection–into your existing Code of Conduct. Work to ensure they are intentional, equitable, and culturally grounded.</a:t>
            </a:r>
          </a:p>
          <a:p>
            <a:pPr algn="l">
              <a:lnSpc>
                <a:spcPts val="4371"/>
              </a:lnSpc>
            </a:pP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School psychologists are essential leaders–you train staff, monitor equity, support processes, and ensure practices align with trauma-informed principles.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18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01495" y="857250"/>
            <a:ext cx="9483250" cy="150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28"/>
              </a:lnSpc>
            </a:pPr>
            <a:r>
              <a:rPr lang="en-US" b="true" sz="8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NEXT STEPS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19</a:t>
            </a:r>
          </a:p>
        </p:txBody>
      </p:sp>
      <p:sp>
        <p:nvSpPr>
          <p:cNvPr name="AutoShape 14" id="14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602804" y="2812761"/>
            <a:ext cx="15082391" cy="32925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Share the activities with building administrators to gauge interest. 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Obtain the necessary training for restorative practices, if needed. 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Pilot with one classroom. 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Collect feedback. 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Iterate. 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Make the case for staff development time.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2362935" y="3548293"/>
            <a:ext cx="4630320" cy="6173760"/>
          </a:xfrm>
          <a:custGeom>
            <a:avLst/>
            <a:gdLst/>
            <a:ahLst/>
            <a:cxnLst/>
            <a:rect r="r" b="b" t="t" l="l"/>
            <a:pathLst>
              <a:path h="6173760" w="4630320">
                <a:moveTo>
                  <a:pt x="0" y="0"/>
                </a:moveTo>
                <a:lnTo>
                  <a:pt x="4630320" y="0"/>
                </a:lnTo>
                <a:lnTo>
                  <a:pt x="4630320" y="6173759"/>
                </a:lnTo>
                <a:lnTo>
                  <a:pt x="0" y="617375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3703739" y="2264563"/>
            <a:ext cx="10880521" cy="108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b="true" sz="63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ABOUT THE RESEARCHER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2568876" y="3606048"/>
            <a:ext cx="12277792" cy="5302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Dr. Heather Cleophas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03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7115576" y="4688579"/>
            <a:ext cx="9233743" cy="16567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NCSP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BCBA</a:t>
            </a:r>
          </a:p>
          <a:p>
            <a:pPr algn="l" marL="410209" indent="-205105" lvl="1">
              <a:lnSpc>
                <a:spcPts val="2659"/>
              </a:lnSpc>
              <a:buFont typeface="Arial"/>
              <a:buChar char="•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Education:</a:t>
            </a:r>
          </a:p>
          <a:p>
            <a:pPr algn="l" marL="820419" indent="-273473" lvl="2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Master of Arts, School Psychology</a:t>
            </a:r>
          </a:p>
          <a:p>
            <a:pPr algn="l" marL="820419" indent="-273473" lvl="2">
              <a:lnSpc>
                <a:spcPts val="2659"/>
              </a:lnSpc>
              <a:buFont typeface="Arial"/>
              <a:buChar char="⚬"/>
            </a:pP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Doctor of Education in Curriculum and Instruction, Educational Psychology</a:t>
            </a:r>
            <a:r>
              <a:rPr lang="en-US" sz="18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3832379" y="2698461"/>
            <a:ext cx="9483250" cy="150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28"/>
              </a:lnSpc>
            </a:pPr>
            <a:r>
              <a:rPr lang="en-US" b="true" sz="8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QUESTIONS?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20</a:t>
            </a:r>
          </a:p>
        </p:txBody>
      </p:sp>
      <p:sp>
        <p:nvSpPr>
          <p:cNvPr name="AutoShape 14" id="14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1602804" y="5086350"/>
            <a:ext cx="15082391" cy="494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b="true" sz="3122" spc="-99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Resources for further learning: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www.iirp.edu"/>
              </a:rPr>
              <a:t>IIRP </a:t>
            </a: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(International Institute for Restorative Practices) 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Restorative Practices Handbook for School Psychologists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a.co/d/eBxz4QG"/>
              </a:rPr>
              <a:t>The Little Book of Restorative Practices in Education: Fostering Responsibility, Healing and Hope in Schools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docs.google.com/document/d/1rY8oQlQeVLEYuFQQA30-hNsP4TvW_zmdxhlFryHwmtU/edit?usp=drive_link"/>
              </a:rPr>
              <a:t>Code of Conduct</a:t>
            </a: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 Template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9" tooltip="https://drive.google.com/drive/folders/1NYuZkfJ8y-RQ8kennLZXtcXO9IF5Kddy?usp=drive_link"/>
              </a:rPr>
              <a:t>Tier 1 </a:t>
            </a: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 Supports</a:t>
            </a:r>
          </a:p>
          <a:p>
            <a:pPr algn="l" marL="674212" indent="-337106" lvl="1">
              <a:lnSpc>
                <a:spcPts val="4371"/>
              </a:lnSpc>
              <a:buFont typeface="Arial"/>
              <a:buChar char="•"/>
            </a:pPr>
            <a:r>
              <a:rPr lang="en-US" sz="3122" spc="-99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0" tooltip="https://drive.google.com/drive/folders/15BsikmDkkIwarFJLrRAriowhVyED8Cev?usp=drive_link"/>
              </a:rPr>
              <a:t>Tier 2 </a:t>
            </a: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 Supports</a:t>
            </a:r>
          </a:p>
          <a:p>
            <a:pPr algn="l">
              <a:lnSpc>
                <a:spcPts val="4371"/>
              </a:lnSpc>
            </a:pPr>
          </a:p>
        </p:txBody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558230" y="2039820"/>
            <a:ext cx="15037817" cy="11529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428"/>
              </a:lnSpc>
            </a:pPr>
            <a:r>
              <a:rPr lang="en-US" b="true" sz="6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CONTACT INFORMATION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21</a:t>
            </a:r>
          </a:p>
        </p:txBody>
      </p:sp>
      <p:sp>
        <p:nvSpPr>
          <p:cNvPr name="AutoShape 14" id="14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5" id="15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6" id="16"/>
          <p:cNvSpPr txBox="true"/>
          <p:nvPr/>
        </p:nvSpPr>
        <p:spPr>
          <a:xfrm rot="0">
            <a:off x="5226848" y="6566697"/>
            <a:ext cx="7834303" cy="1082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Dr. Heather Cleophas</a:t>
            </a: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heathercleophas@gmail.com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5159987" y="4203387"/>
            <a:ext cx="7834303" cy="10827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Erin Mitchell </a:t>
            </a: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erin.mitchell1219@gmail.com</a:t>
            </a:r>
          </a:p>
        </p:txBody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22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2249197" y="3554254"/>
            <a:ext cx="13789606" cy="21733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7781"/>
              </a:lnSpc>
            </a:pPr>
            <a:r>
              <a:rPr lang="en-US" b="true" sz="12700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THA</a:t>
            </a:r>
            <a:r>
              <a:rPr lang="en-US" b="true" sz="12700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NK YOU!!</a:t>
            </a:r>
          </a:p>
        </p:txBody>
      </p:sp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4201495" y="857250"/>
            <a:ext cx="9483250" cy="15023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28"/>
              </a:lnSpc>
            </a:pPr>
            <a:r>
              <a:rPr lang="en-US" b="true" sz="8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REFERENCES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645707" y="2850861"/>
            <a:ext cx="17078110" cy="63840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Amstutz, L. S., &amp; Mullet, J. H. (2015). The little book of restorative discipline for schools: Teaching responsibility; creating caring climates. Good Books.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Bal, A., Afacan, K., Clardy, T., &amp; Cakir, H. I. (2021). Inclusive future making: Building a culturally responsive behavioral support system at an urban middle school with local stakeholders. Cognition and Instruction, 39(3), 275–305.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6" tooltip="https://doi.org/10.1080/07370008.2021.1891070"/>
              </a:rPr>
              <a:t>https://doi.org/10.1080/07370008.2021.1891070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Bradshaw, C. P., Pas, E. T., Debnam, K. J., Johnson, S. L. (2021). A randomized controlled trial of MTSS-B in high schools: Improving classroom management to prevent EBDs. Remedial and Special Education, 42(1), 44–59.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7" tooltip="https://doi.org/10.1177/0741932520966727"/>
              </a:rPr>
              <a:t>https://doi.org/10.1177/0741932520966727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Darling-Hammond, S. &amp; Fronius, T. (2020). Restorative practices in schools. In E. J. Sabournie &amp; D. L. Espelage (Eds.), Handbook of Classroom Management (3rd ed., pp. 53–73). Routledge.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8" tooltip="https://doi.org/10.4324/9781003275312"/>
              </a:rPr>
              <a:t>https://doi.org/10.4324/9781003275312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Evans, K., &amp; Vaandering, D. (2022). The Little Book of Restorative Justice in Education: Fostering Responsibility, Healing, and Hope in Schools: Revised and updated. Good Books, Skyhorse Publishing, Inc. 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Freeman, J., Simonsen, B., McCoach, D. B., Sugai, G., Lombardi, A., &amp; Horner, R. (2016). Relationship between school-wide positive behavior interventions and supports and academic, attendance, and behavioral outcomes in high schools. Journal of Positive Behavioral Interventions, 18(1), 41–51.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9" tooltip="https://doi.org/10.1177/1098300715580992"/>
              </a:rPr>
              <a:t>https://doi.org/10.1177/1098300715580992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Pullmann, M. D., Gaias, L. M., Duong, M. T., Gill, T., Curry, C., Cicchetti, C., Raviv, T., Kiche, S., Cook, C. R. (2022). Reducing racial and ethnic disproportionality in school discipline through an assessment-to-intervention process: A framework and process. Psychology in the Schools, 59, 2486–2505.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0" tooltip="https://doi.org/10.1002/pits.22651"/>
              </a:rPr>
              <a:t>https://doi.org/10.1002/pits.22651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Romero, L. S., Scahill, V., &amp; Charles, S. R. (2020). Restorative approaches to discipline and implicit bias: Looking for ways forward. Contemporary School Psychology, 24(3), 309–317.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1" tooltip="https://doi.org/10.1007/s40688-020-00314-9"/>
              </a:rPr>
              <a:t>https://doi.org/10.1007/s40688-020-00314-9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Watts, B. R., &amp; Robertson, K. (2022). Impact of established restorative practices in an urban high-school environment. Conflict Resolution Quarterly, 40(1), 123–140.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2" tooltip="https://doi.org/10.1002/crq.21353"/>
              </a:rPr>
              <a:t>https://doi.org/10.1002/crq.21353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Weeks, M. R., &amp; Sullivan, A. L. (2024). Systematic review of the associations of SWPBS with exclusionary discipline and disproportionality in U.S. schools. Journal of School Psychology, 106, 1–24.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3" tooltip="https://doi.org/10.1016/j.jsp.2024.101327"/>
              </a:rPr>
              <a:t>https://doi.org/10.1016/j.jsp.2024.101327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  <a:r>
              <a:rPr lang="en-US" sz="1200" spc="-38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Wilkins, N. J., Verlenden, J. M. V., Szucs, L. E., &amp; Johns, M. M. (2023). Classroom management and facilitation approaches that promote school connectedness. Journal of School Health, 93(7), 533–643. </a:t>
            </a:r>
            <a:r>
              <a:rPr lang="en-US" sz="1200" spc="-38" u="sng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  <a:hlinkClick r:id="rId14" tooltip="https://doi.org/10.1111/josh.13279"/>
              </a:rPr>
              <a:t>https://doi.org/10.1111/josh.13279</a:t>
            </a: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1679"/>
              </a:lnSpc>
            </a:pPr>
          </a:p>
          <a:p>
            <a:pPr algn="l">
              <a:lnSpc>
                <a:spcPts val="4371"/>
              </a:lnSpc>
            </a:pPr>
          </a:p>
        </p:txBody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23</a:t>
            </a:r>
          </a:p>
        </p:txBody>
      </p:sp>
      <p:sp>
        <p:nvSpPr>
          <p:cNvPr name="AutoShape 15" id="15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6" id="16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14" id="14"/>
          <p:cNvSpPr/>
          <p:nvPr/>
        </p:nvSpPr>
        <p:spPr>
          <a:xfrm flipH="false" flipV="false" rot="0">
            <a:off x="794078" y="3473158"/>
            <a:ext cx="5662974" cy="6116913"/>
          </a:xfrm>
          <a:custGeom>
            <a:avLst/>
            <a:gdLst/>
            <a:ahLst/>
            <a:cxnLst/>
            <a:rect r="r" b="b" t="t" l="l"/>
            <a:pathLst>
              <a:path h="6116913" w="5662974">
                <a:moveTo>
                  <a:pt x="0" y="0"/>
                </a:moveTo>
                <a:lnTo>
                  <a:pt x="5662973" y="0"/>
                </a:lnTo>
                <a:lnTo>
                  <a:pt x="5662973" y="6116913"/>
                </a:lnTo>
                <a:lnTo>
                  <a:pt x="0" y="611691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15" id="15"/>
          <p:cNvSpPr txBox="true"/>
          <p:nvPr/>
        </p:nvSpPr>
        <p:spPr>
          <a:xfrm rot="0">
            <a:off x="4402375" y="2266444"/>
            <a:ext cx="9483250" cy="10868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868"/>
              </a:lnSpc>
            </a:pPr>
            <a:r>
              <a:rPr lang="en-US" b="true" sz="63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ABOUT THE PRESENTER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005104" y="4051750"/>
            <a:ext cx="12277792" cy="49498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Erin Mitchell</a:t>
            </a:r>
          </a:p>
          <a:p>
            <a:pPr algn="ctr">
              <a:lnSpc>
                <a:spcPts val="4371"/>
              </a:lnSpc>
            </a:pP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16 years in education 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Teacher in OKC metro and Detroit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Teacher Trainer in Costa Rica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Instructional Coach 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Assistant Principal </a:t>
            </a:r>
          </a:p>
          <a:p>
            <a:pPr algn="ctr">
              <a:lnSpc>
                <a:spcPts val="4371"/>
              </a:lnSpc>
            </a:pP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Masters in Educational Leadership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02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04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40988" y="3944399"/>
            <a:ext cx="5166988" cy="2366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1"/>
              </a:lnSpc>
            </a:pPr>
            <a:r>
              <a:rPr lang="en-US" sz="87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TODAY’S </a:t>
            </a:r>
          </a:p>
          <a:p>
            <a:pPr algn="l">
              <a:lnSpc>
                <a:spcPts val="9171"/>
              </a:lnSpc>
            </a:pPr>
            <a:r>
              <a:rPr lang="en-US" sz="87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JOURNEY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90807" y="4323742"/>
            <a:ext cx="4611975" cy="274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b="true" sz="3122" spc="-99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Understanding Restorative Practices &amp; MTSS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Core concepts &amp; how they work together.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726473" y="2670727"/>
            <a:ext cx="1340644" cy="1340644"/>
            <a:chOff x="0" y="0"/>
            <a:chExt cx="406400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06400" cy="406400"/>
            </a:xfrm>
            <a:custGeom>
              <a:avLst/>
              <a:gdLst/>
              <a:ahLst/>
              <a:cxnLst/>
              <a:rect r="r" b="b" t="t" l="l"/>
              <a:pathLst>
                <a:path h="406400" w="406400">
                  <a:moveTo>
                    <a:pt x="138595" y="0"/>
                  </a:moveTo>
                  <a:lnTo>
                    <a:pt x="267805" y="0"/>
                  </a:lnTo>
                  <a:cubicBezTo>
                    <a:pt x="304563" y="0"/>
                    <a:pt x="339815" y="14602"/>
                    <a:pt x="365807" y="40593"/>
                  </a:cubicBezTo>
                  <a:cubicBezTo>
                    <a:pt x="391798" y="66585"/>
                    <a:pt x="406400" y="101837"/>
                    <a:pt x="406400" y="138595"/>
                  </a:cubicBezTo>
                  <a:lnTo>
                    <a:pt x="406400" y="267805"/>
                  </a:lnTo>
                  <a:cubicBezTo>
                    <a:pt x="406400" y="304563"/>
                    <a:pt x="391798" y="339815"/>
                    <a:pt x="365807" y="365807"/>
                  </a:cubicBezTo>
                  <a:cubicBezTo>
                    <a:pt x="339815" y="391798"/>
                    <a:pt x="304563" y="406400"/>
                    <a:pt x="267805" y="406400"/>
                  </a:cubicBezTo>
                  <a:lnTo>
                    <a:pt x="138595" y="406400"/>
                  </a:lnTo>
                  <a:cubicBezTo>
                    <a:pt x="101837" y="406400"/>
                    <a:pt x="66585" y="391798"/>
                    <a:pt x="40593" y="365807"/>
                  </a:cubicBezTo>
                  <a:cubicBezTo>
                    <a:pt x="14602" y="339815"/>
                    <a:pt x="0" y="304563"/>
                    <a:pt x="0" y="267805"/>
                  </a:cubicBezTo>
                  <a:lnTo>
                    <a:pt x="0" y="138595"/>
                  </a:lnTo>
                  <a:cubicBezTo>
                    <a:pt x="0" y="101837"/>
                    <a:pt x="14602" y="66585"/>
                    <a:pt x="40593" y="40593"/>
                  </a:cubicBezTo>
                  <a:cubicBezTo>
                    <a:pt x="66585" y="14602"/>
                    <a:pt x="101837" y="0"/>
                    <a:pt x="138595" y="0"/>
                  </a:cubicBezTo>
                  <a:close/>
                </a:path>
              </a:pathLst>
            </a:custGeom>
            <a:solidFill>
              <a:srgbClr val="7E695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064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786612" y="2868731"/>
            <a:ext cx="1220366" cy="1049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68"/>
              </a:lnSpc>
            </a:pPr>
            <a:r>
              <a:rPr lang="en-US" b="true" sz="7588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1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35037" y="4323742"/>
            <a:ext cx="4611975" cy="274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b="true" sz="3122" spc="-99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Analyzing PC North’s Current Code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Existing restorative components &amp; implementation.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3870702" y="2670727"/>
            <a:ext cx="1340644" cy="1340644"/>
            <a:chOff x="0" y="0"/>
            <a:chExt cx="406400" cy="406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6400" cy="406400"/>
            </a:xfrm>
            <a:custGeom>
              <a:avLst/>
              <a:gdLst/>
              <a:ahLst/>
              <a:cxnLst/>
              <a:rect r="r" b="b" t="t" l="l"/>
              <a:pathLst>
                <a:path h="406400" w="406400">
                  <a:moveTo>
                    <a:pt x="138595" y="0"/>
                  </a:moveTo>
                  <a:lnTo>
                    <a:pt x="267805" y="0"/>
                  </a:lnTo>
                  <a:cubicBezTo>
                    <a:pt x="304563" y="0"/>
                    <a:pt x="339815" y="14602"/>
                    <a:pt x="365807" y="40593"/>
                  </a:cubicBezTo>
                  <a:cubicBezTo>
                    <a:pt x="391798" y="66585"/>
                    <a:pt x="406400" y="101837"/>
                    <a:pt x="406400" y="138595"/>
                  </a:cubicBezTo>
                  <a:lnTo>
                    <a:pt x="406400" y="267805"/>
                  </a:lnTo>
                  <a:cubicBezTo>
                    <a:pt x="406400" y="304563"/>
                    <a:pt x="391798" y="339815"/>
                    <a:pt x="365807" y="365807"/>
                  </a:cubicBezTo>
                  <a:cubicBezTo>
                    <a:pt x="339815" y="391798"/>
                    <a:pt x="304563" y="406400"/>
                    <a:pt x="267805" y="406400"/>
                  </a:cubicBezTo>
                  <a:lnTo>
                    <a:pt x="138595" y="406400"/>
                  </a:lnTo>
                  <a:cubicBezTo>
                    <a:pt x="101837" y="406400"/>
                    <a:pt x="66585" y="391798"/>
                    <a:pt x="40593" y="365807"/>
                  </a:cubicBezTo>
                  <a:cubicBezTo>
                    <a:pt x="14602" y="339815"/>
                    <a:pt x="0" y="304563"/>
                    <a:pt x="0" y="267805"/>
                  </a:cubicBezTo>
                  <a:lnTo>
                    <a:pt x="0" y="138595"/>
                  </a:lnTo>
                  <a:cubicBezTo>
                    <a:pt x="0" y="101837"/>
                    <a:pt x="14602" y="66585"/>
                    <a:pt x="40593" y="40593"/>
                  </a:cubicBezTo>
                  <a:cubicBezTo>
                    <a:pt x="66585" y="14602"/>
                    <a:pt x="101837" y="0"/>
                    <a:pt x="138595" y="0"/>
                  </a:cubicBezTo>
                  <a:close/>
                </a:path>
              </a:pathLst>
            </a:custGeom>
            <a:solidFill>
              <a:srgbClr val="7E695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064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3930841" y="2868731"/>
            <a:ext cx="1220366" cy="1049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68"/>
              </a:lnSpc>
            </a:pPr>
            <a:r>
              <a:rPr lang="en-US" b="true" sz="7588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2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12" id="12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3" id="13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4" id="14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05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440988" y="3944399"/>
            <a:ext cx="5166988" cy="23666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171"/>
              </a:lnSpc>
            </a:pPr>
            <a:r>
              <a:rPr lang="en-US" sz="87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TODAY’S </a:t>
            </a:r>
          </a:p>
          <a:p>
            <a:pPr algn="l">
              <a:lnSpc>
                <a:spcPts val="9171"/>
              </a:lnSpc>
            </a:pPr>
            <a:r>
              <a:rPr lang="en-US" sz="87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JOURNEY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7090807" y="4323742"/>
            <a:ext cx="4611975" cy="27400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b="true" sz="3122" spc="-99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Interactive Activity 1: Build Your Template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Hands-on work to create a restorative code section.</a:t>
            </a:r>
          </a:p>
        </p:txBody>
      </p:sp>
      <p:grpSp>
        <p:nvGrpSpPr>
          <p:cNvPr name="Group 17" id="17"/>
          <p:cNvGrpSpPr/>
          <p:nvPr/>
        </p:nvGrpSpPr>
        <p:grpSpPr>
          <a:xfrm rot="0">
            <a:off x="8726473" y="2670727"/>
            <a:ext cx="1340644" cy="1340644"/>
            <a:chOff x="0" y="0"/>
            <a:chExt cx="406400" cy="4064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406400" cy="406400"/>
            </a:xfrm>
            <a:custGeom>
              <a:avLst/>
              <a:gdLst/>
              <a:ahLst/>
              <a:cxnLst/>
              <a:rect r="r" b="b" t="t" l="l"/>
              <a:pathLst>
                <a:path h="406400" w="406400">
                  <a:moveTo>
                    <a:pt x="138595" y="0"/>
                  </a:moveTo>
                  <a:lnTo>
                    <a:pt x="267805" y="0"/>
                  </a:lnTo>
                  <a:cubicBezTo>
                    <a:pt x="304563" y="0"/>
                    <a:pt x="339815" y="14602"/>
                    <a:pt x="365807" y="40593"/>
                  </a:cubicBezTo>
                  <a:cubicBezTo>
                    <a:pt x="391798" y="66585"/>
                    <a:pt x="406400" y="101837"/>
                    <a:pt x="406400" y="138595"/>
                  </a:cubicBezTo>
                  <a:lnTo>
                    <a:pt x="406400" y="267805"/>
                  </a:lnTo>
                  <a:cubicBezTo>
                    <a:pt x="406400" y="304563"/>
                    <a:pt x="391798" y="339815"/>
                    <a:pt x="365807" y="365807"/>
                  </a:cubicBezTo>
                  <a:cubicBezTo>
                    <a:pt x="339815" y="391798"/>
                    <a:pt x="304563" y="406400"/>
                    <a:pt x="267805" y="406400"/>
                  </a:cubicBezTo>
                  <a:lnTo>
                    <a:pt x="138595" y="406400"/>
                  </a:lnTo>
                  <a:cubicBezTo>
                    <a:pt x="101837" y="406400"/>
                    <a:pt x="66585" y="391798"/>
                    <a:pt x="40593" y="365807"/>
                  </a:cubicBezTo>
                  <a:cubicBezTo>
                    <a:pt x="14602" y="339815"/>
                    <a:pt x="0" y="304563"/>
                    <a:pt x="0" y="267805"/>
                  </a:cubicBezTo>
                  <a:lnTo>
                    <a:pt x="0" y="138595"/>
                  </a:lnTo>
                  <a:cubicBezTo>
                    <a:pt x="0" y="101837"/>
                    <a:pt x="14602" y="66585"/>
                    <a:pt x="40593" y="40593"/>
                  </a:cubicBezTo>
                  <a:cubicBezTo>
                    <a:pt x="66585" y="14602"/>
                    <a:pt x="101837" y="0"/>
                    <a:pt x="138595" y="0"/>
                  </a:cubicBezTo>
                  <a:close/>
                </a:path>
              </a:pathLst>
            </a:custGeom>
            <a:solidFill>
              <a:srgbClr val="7E695C"/>
            </a:solidFill>
          </p:spPr>
        </p:sp>
        <p:sp>
          <p:nvSpPr>
            <p:cNvPr name="TextBox 19" id="19"/>
            <p:cNvSpPr txBox="true"/>
            <p:nvPr/>
          </p:nvSpPr>
          <p:spPr>
            <a:xfrm>
              <a:off x="0" y="-38100"/>
              <a:ext cx="4064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0" id="20"/>
          <p:cNvSpPr txBox="true"/>
          <p:nvPr/>
        </p:nvSpPr>
        <p:spPr>
          <a:xfrm rot="0">
            <a:off x="8786612" y="2868731"/>
            <a:ext cx="1220366" cy="1049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68"/>
              </a:lnSpc>
            </a:pPr>
            <a:r>
              <a:rPr lang="en-US" b="true" sz="7588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3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2235037" y="4323742"/>
            <a:ext cx="4611975" cy="2187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71"/>
              </a:lnSpc>
            </a:pPr>
            <a:r>
              <a:rPr lang="en-US" b="true" sz="3122" spc="-99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Interactive Activity 2: Culturally-Responseive</a:t>
            </a:r>
          </a:p>
          <a:p>
            <a:pPr algn="ctr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Adapting practices for your school community. </a:t>
            </a:r>
          </a:p>
        </p:txBody>
      </p:sp>
      <p:grpSp>
        <p:nvGrpSpPr>
          <p:cNvPr name="Group 22" id="22"/>
          <p:cNvGrpSpPr/>
          <p:nvPr/>
        </p:nvGrpSpPr>
        <p:grpSpPr>
          <a:xfrm rot="0">
            <a:off x="13870702" y="2670727"/>
            <a:ext cx="1340644" cy="1340644"/>
            <a:chOff x="0" y="0"/>
            <a:chExt cx="406400" cy="406400"/>
          </a:xfrm>
        </p:grpSpPr>
        <p:sp>
          <p:nvSpPr>
            <p:cNvPr name="Freeform 23" id="23"/>
            <p:cNvSpPr/>
            <p:nvPr/>
          </p:nvSpPr>
          <p:spPr>
            <a:xfrm flipH="false" flipV="false" rot="0">
              <a:off x="0" y="0"/>
              <a:ext cx="406400" cy="406400"/>
            </a:xfrm>
            <a:custGeom>
              <a:avLst/>
              <a:gdLst/>
              <a:ahLst/>
              <a:cxnLst/>
              <a:rect r="r" b="b" t="t" l="l"/>
              <a:pathLst>
                <a:path h="406400" w="406400">
                  <a:moveTo>
                    <a:pt x="138595" y="0"/>
                  </a:moveTo>
                  <a:lnTo>
                    <a:pt x="267805" y="0"/>
                  </a:lnTo>
                  <a:cubicBezTo>
                    <a:pt x="304563" y="0"/>
                    <a:pt x="339815" y="14602"/>
                    <a:pt x="365807" y="40593"/>
                  </a:cubicBezTo>
                  <a:cubicBezTo>
                    <a:pt x="391798" y="66585"/>
                    <a:pt x="406400" y="101837"/>
                    <a:pt x="406400" y="138595"/>
                  </a:cubicBezTo>
                  <a:lnTo>
                    <a:pt x="406400" y="267805"/>
                  </a:lnTo>
                  <a:cubicBezTo>
                    <a:pt x="406400" y="304563"/>
                    <a:pt x="391798" y="339815"/>
                    <a:pt x="365807" y="365807"/>
                  </a:cubicBezTo>
                  <a:cubicBezTo>
                    <a:pt x="339815" y="391798"/>
                    <a:pt x="304563" y="406400"/>
                    <a:pt x="267805" y="406400"/>
                  </a:cubicBezTo>
                  <a:lnTo>
                    <a:pt x="138595" y="406400"/>
                  </a:lnTo>
                  <a:cubicBezTo>
                    <a:pt x="101837" y="406400"/>
                    <a:pt x="66585" y="391798"/>
                    <a:pt x="40593" y="365807"/>
                  </a:cubicBezTo>
                  <a:cubicBezTo>
                    <a:pt x="14602" y="339815"/>
                    <a:pt x="0" y="304563"/>
                    <a:pt x="0" y="267805"/>
                  </a:cubicBezTo>
                  <a:lnTo>
                    <a:pt x="0" y="138595"/>
                  </a:lnTo>
                  <a:cubicBezTo>
                    <a:pt x="0" y="101837"/>
                    <a:pt x="14602" y="66585"/>
                    <a:pt x="40593" y="40593"/>
                  </a:cubicBezTo>
                  <a:cubicBezTo>
                    <a:pt x="66585" y="14602"/>
                    <a:pt x="101837" y="0"/>
                    <a:pt x="138595" y="0"/>
                  </a:cubicBezTo>
                  <a:close/>
                </a:path>
              </a:pathLst>
            </a:custGeom>
            <a:solidFill>
              <a:srgbClr val="7E695C"/>
            </a:solidFill>
          </p:spPr>
        </p:sp>
        <p:sp>
          <p:nvSpPr>
            <p:cNvPr name="TextBox 24" id="24"/>
            <p:cNvSpPr txBox="true"/>
            <p:nvPr/>
          </p:nvSpPr>
          <p:spPr>
            <a:xfrm>
              <a:off x="0" y="-38100"/>
              <a:ext cx="4064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25" id="25"/>
          <p:cNvSpPr txBox="true"/>
          <p:nvPr/>
        </p:nvSpPr>
        <p:spPr>
          <a:xfrm rot="0">
            <a:off x="13930841" y="2868731"/>
            <a:ext cx="1220366" cy="10494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968"/>
              </a:lnSpc>
            </a:pPr>
            <a:r>
              <a:rPr lang="en-US" b="true" sz="7588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>
            <a:off x="1028700" y="9549065"/>
            <a:ext cx="14648114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3" id="3"/>
          <p:cNvSpPr/>
          <p:nvPr/>
        </p:nvSpPr>
        <p:spPr>
          <a:xfrm>
            <a:off x="4933301" y="737935"/>
            <a:ext cx="1232599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4" id="4"/>
          <p:cNvSpPr txBox="true"/>
          <p:nvPr/>
        </p:nvSpPr>
        <p:spPr>
          <a:xfrm rot="0">
            <a:off x="1600033" y="812701"/>
            <a:ext cx="15087935" cy="30547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228"/>
              </a:lnSpc>
            </a:pPr>
            <a:r>
              <a:rPr lang="en-US" b="true" sz="87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WHAT ARE RESTORATIVE PRACTICES?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051750"/>
            <a:ext cx="15659267" cy="46424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11"/>
              </a:lnSpc>
            </a:pPr>
            <a:r>
              <a:rPr lang="en-US" sz="2722" spc="-8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Restorative practices focus on repairing harm, building relationships, and fostering accountability.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06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7588978" y="4303884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1" y="0"/>
                </a:lnTo>
                <a:lnTo>
                  <a:pt x="2546231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210531" y="5076825"/>
            <a:ext cx="4573844" cy="22804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81"/>
              </a:lnSpc>
            </a:pPr>
            <a:r>
              <a:rPr lang="en-US" sz="3272" b="true">
                <a:solidFill>
                  <a:srgbClr val="140C0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Core Focus</a:t>
            </a:r>
          </a:p>
          <a:p>
            <a:pPr algn="just" marL="706575" indent="-353288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Repair relationships</a:t>
            </a:r>
          </a:p>
          <a:p>
            <a:pPr algn="just" marL="706575" indent="-353288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Understand impact</a:t>
            </a:r>
          </a:p>
          <a:p>
            <a:pPr algn="just" marL="706575" indent="-353288" lvl="1">
              <a:lnSpc>
                <a:spcPts val="4581"/>
              </a:lnSpc>
              <a:buFont typeface="Arial"/>
              <a:buChar char="•"/>
            </a:pPr>
            <a:r>
              <a:rPr lang="en-US" sz="3272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Restore community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0631567" y="5228908"/>
            <a:ext cx="4109740" cy="21283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86"/>
              </a:lnSpc>
            </a:pPr>
            <a:r>
              <a:rPr lang="en-US" sz="3061" b="true">
                <a:solidFill>
                  <a:srgbClr val="140C0C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Key Methods</a:t>
            </a:r>
          </a:p>
          <a:p>
            <a:pPr algn="l" marL="661075" indent="-330538" lvl="1">
              <a:lnSpc>
                <a:spcPts val="4286"/>
              </a:lnSpc>
              <a:buFont typeface="Arial"/>
              <a:buChar char="•"/>
            </a:pPr>
            <a:r>
              <a:rPr lang="en-US" sz="3061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Restorative circles</a:t>
            </a:r>
          </a:p>
          <a:p>
            <a:pPr algn="l" marL="661075" indent="-330538" lvl="1">
              <a:lnSpc>
                <a:spcPts val="4286"/>
              </a:lnSpc>
              <a:buFont typeface="Arial"/>
              <a:buChar char="•"/>
            </a:pPr>
            <a:r>
              <a:rPr lang="en-US" sz="3061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Conferences</a:t>
            </a:r>
          </a:p>
          <a:p>
            <a:pPr algn="l" marL="661075" indent="-330538" lvl="1">
              <a:lnSpc>
                <a:spcPts val="4286"/>
              </a:lnSpc>
              <a:buFont typeface="Arial"/>
              <a:buChar char="•"/>
            </a:pPr>
            <a:r>
              <a:rPr lang="en-US" sz="3061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Peer accountability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306974" y="7901096"/>
            <a:ext cx="15102720" cy="7277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939"/>
              </a:lnSpc>
              <a:spcBef>
                <a:spcPct val="0"/>
              </a:spcBef>
            </a:pPr>
            <a:r>
              <a:rPr lang="en-US" sz="2099">
                <a:solidFill>
                  <a:srgbClr val="140C0C"/>
                </a:solidFill>
                <a:latin typeface="Open Sans"/>
                <a:ea typeface="Open Sans"/>
                <a:cs typeface="Open Sans"/>
                <a:sym typeface="Open Sans"/>
              </a:rPr>
              <a:t>These focuses and methods should align with your MTSS framework: Restorative practices provide both universal (Tier 1) and prevention and targeted (Tier ⅔ interventions for behavioral support.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07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486216" y="958904"/>
            <a:ext cx="13797539" cy="145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RESEARCH FOUNDATION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58230" y="3592953"/>
            <a:ext cx="15497427" cy="2187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Effectiveness in Urban High Schools</a:t>
            </a: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Research on restorative practices in urban high school environments demonstrates measurable improvements in student behavior and school climate when systematically implemented (Watts &amp; Robertson, 2022)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58230" y="6143368"/>
            <a:ext cx="15497427" cy="2187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PBIS &amp; Behavioral Outcomes</a:t>
            </a: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School-wide positive behavior interventions and supports show significant improvements in academic, attendance, and behavioral outcomes improved when restorative components are integrated (Freeman et al., 2016; Bradshaw et al., 2021)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21942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08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1486216" y="958904"/>
            <a:ext cx="13797539" cy="14526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1808"/>
              </a:lnSpc>
            </a:pPr>
            <a:r>
              <a:rPr lang="en-US" sz="8434" b="true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RESEARCH FOUNDATION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1558230" y="3592953"/>
            <a:ext cx="15497427" cy="218763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Reducing Discipline Disparities</a:t>
            </a: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Implementation of restorative practices within MTSS frameworks, when paired with intentional equity focus, reduces racial and ethnic disproportionality in discipline (Weeks &amp; Sullivan, 2024; Pullmann et al., 2022)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1558230" y="6143368"/>
            <a:ext cx="15497427" cy="16351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Critical Implementation Factor:</a:t>
            </a:r>
          </a:p>
          <a:p>
            <a:pPr algn="l">
              <a:lnSpc>
                <a:spcPts val="4371"/>
              </a:lnSpc>
            </a:pPr>
            <a:r>
              <a:rPr lang="en-US" sz="3122" spc="-99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Outcomes depend on fidelity, cultural responsiveness, and intentional integration into existing MTSS frameworks (Darling-Hammond &amp; Fronius, 2020)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FC6B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8731057">
            <a:off x="-4314825" y="8346840"/>
            <a:ext cx="10687050" cy="10004898"/>
            <a:chOff x="0" y="0"/>
            <a:chExt cx="596900" cy="558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-8731057">
            <a:off x="13625742" y="-7244406"/>
            <a:ext cx="10687050" cy="10004898"/>
            <a:chOff x="0" y="0"/>
            <a:chExt cx="596900" cy="558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596900" cy="558800"/>
            </a:xfrm>
            <a:custGeom>
              <a:avLst/>
              <a:gdLst/>
              <a:ahLst/>
              <a:cxnLst/>
              <a:rect r="r" b="b" t="t" l="l"/>
              <a:pathLst>
                <a:path h="558800" w="596900">
                  <a:moveTo>
                    <a:pt x="596900" y="0"/>
                  </a:moveTo>
                  <a:lnTo>
                    <a:pt x="596900" y="304800"/>
                  </a:lnTo>
                  <a:lnTo>
                    <a:pt x="330200" y="558800"/>
                  </a:lnTo>
                  <a:lnTo>
                    <a:pt x="0" y="558800"/>
                  </a:lnTo>
                  <a:lnTo>
                    <a:pt x="0" y="248920"/>
                  </a:lnTo>
                  <a:lnTo>
                    <a:pt x="262890" y="0"/>
                  </a:lnTo>
                  <a:lnTo>
                    <a:pt x="596900" y="0"/>
                  </a:lnTo>
                  <a:close/>
                </a:path>
              </a:pathLst>
            </a:custGeom>
            <a:solidFill>
              <a:srgbClr val="A3989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101600" y="95250"/>
              <a:ext cx="393700" cy="3314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8" id="8"/>
          <p:cNvSpPr/>
          <p:nvPr/>
        </p:nvSpPr>
        <p:spPr>
          <a:xfrm flipH="false" flipV="false" rot="0">
            <a:off x="-1639789" y="8687991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2085736" y="-1599009"/>
            <a:ext cx="3198019" cy="3198019"/>
          </a:xfrm>
          <a:custGeom>
            <a:avLst/>
            <a:gdLst/>
            <a:ahLst/>
            <a:cxnLst/>
            <a:rect r="r" b="b" t="t" l="l"/>
            <a:pathLst>
              <a:path h="3198019" w="3198019">
                <a:moveTo>
                  <a:pt x="0" y="0"/>
                </a:moveTo>
                <a:lnTo>
                  <a:pt x="3198019" y="0"/>
                </a:lnTo>
                <a:lnTo>
                  <a:pt x="3198019" y="3198018"/>
                </a:lnTo>
                <a:lnTo>
                  <a:pt x="0" y="31980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4224338" y="9918910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7259300" y="1476429"/>
            <a:ext cx="2546230" cy="1393482"/>
          </a:xfrm>
          <a:custGeom>
            <a:avLst/>
            <a:gdLst/>
            <a:ahLst/>
            <a:cxnLst/>
            <a:rect r="r" b="b" t="t" l="l"/>
            <a:pathLst>
              <a:path h="1393482" w="2546230">
                <a:moveTo>
                  <a:pt x="0" y="0"/>
                </a:moveTo>
                <a:lnTo>
                  <a:pt x="2546230" y="0"/>
                </a:lnTo>
                <a:lnTo>
                  <a:pt x="2546230" y="1393482"/>
                </a:lnTo>
                <a:lnTo>
                  <a:pt x="0" y="13934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6031467" y="9034814"/>
            <a:ext cx="1237358" cy="8840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60"/>
              </a:lnSpc>
            </a:pPr>
            <a:r>
              <a:rPr lang="en-US" b="true" sz="511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09</a:t>
            </a:r>
          </a:p>
        </p:txBody>
      </p:sp>
      <p:sp>
        <p:nvSpPr>
          <p:cNvPr name="AutoShape 13" id="13"/>
          <p:cNvSpPr/>
          <p:nvPr/>
        </p:nvSpPr>
        <p:spPr>
          <a:xfrm flipV="true">
            <a:off x="6993255" y="9549065"/>
            <a:ext cx="8683559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AutoShape 14" id="14"/>
          <p:cNvSpPr/>
          <p:nvPr/>
        </p:nvSpPr>
        <p:spPr>
          <a:xfrm flipV="true">
            <a:off x="4933301" y="737935"/>
            <a:ext cx="6799147" cy="0"/>
          </a:xfrm>
          <a:prstGeom prst="line">
            <a:avLst/>
          </a:prstGeom>
          <a:ln cap="flat" w="9525">
            <a:solidFill>
              <a:srgbClr val="A3989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5" id="15"/>
          <p:cNvSpPr txBox="true"/>
          <p:nvPr/>
        </p:nvSpPr>
        <p:spPr>
          <a:xfrm rot="0">
            <a:off x="658558" y="885825"/>
            <a:ext cx="16600742" cy="24597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48"/>
              </a:lnSpc>
            </a:pPr>
            <a:r>
              <a:rPr lang="en-US" b="true" sz="70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WHY RESTORATIVE</a:t>
            </a:r>
          </a:p>
          <a:p>
            <a:pPr algn="ctr">
              <a:lnSpc>
                <a:spcPts val="9848"/>
              </a:lnSpc>
            </a:pPr>
            <a:r>
              <a:rPr lang="en-US" b="true" sz="7034">
                <a:solidFill>
                  <a:srgbClr val="140C0C"/>
                </a:solidFill>
                <a:latin typeface="Lato Bold"/>
                <a:ea typeface="Lato Bold"/>
                <a:cs typeface="Lato Bold"/>
                <a:sym typeface="Lato Bold"/>
              </a:rPr>
              <a:t>PRACTICES WORK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843629" y="3963702"/>
            <a:ext cx="16230600" cy="44164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Promote School Connectedness</a:t>
            </a:r>
          </a:p>
          <a:p>
            <a:pPr algn="l">
              <a:lnSpc>
                <a:spcPts val="3391"/>
              </a:lnSpc>
            </a:pPr>
            <a:r>
              <a:rPr lang="en-US" sz="2422" spc="-77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Classroom management and facilitation approaches that emphasize relationship and dialogue school connectedness, a core protective factor for student behavior (Wilkins et al., 2023)</a:t>
            </a:r>
          </a:p>
          <a:p>
            <a:pPr algn="l">
              <a:lnSpc>
                <a:spcPts val="4371"/>
              </a:lnSpc>
            </a:pPr>
          </a:p>
          <a:p>
            <a:pPr algn="l">
              <a:lnSpc>
                <a:spcPts val="4371"/>
              </a:lnSpc>
            </a:pPr>
            <a:r>
              <a:rPr lang="en-US" sz="3122" spc="-99" b="true">
                <a:solidFill>
                  <a:srgbClr val="140C0C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Foster Responsibility &amp; Accountability</a:t>
            </a:r>
          </a:p>
          <a:p>
            <a:pPr algn="l">
              <a:lnSpc>
                <a:spcPts val="3251"/>
              </a:lnSpc>
            </a:pPr>
            <a:r>
              <a:rPr lang="en-US" sz="2322" spc="-74">
                <a:solidFill>
                  <a:srgbClr val="140C0C"/>
                </a:solidFill>
                <a:latin typeface="Canva Sans"/>
                <a:ea typeface="Canva Sans"/>
                <a:cs typeface="Canva Sans"/>
                <a:sym typeface="Canva Sans"/>
              </a:rPr>
              <a:t>Restorative approaches teach responsibility and create caring climates where students understand impact and engage in meaningful amends (Amstutz &amp; Mullet, 2015; Evans &amp; Vaandering, 2022)</a:t>
            </a:r>
          </a:p>
          <a:p>
            <a:pPr algn="l">
              <a:lnSpc>
                <a:spcPts val="4371"/>
              </a:lnSpc>
            </a:pPr>
          </a:p>
          <a:p>
            <a:pPr algn="l">
              <a:lnSpc>
                <a:spcPts val="4371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DAG6wECjVTM</dc:identifier>
  <dcterms:modified xsi:type="dcterms:W3CDTF">2011-08-01T06:04:30Z</dcterms:modified>
  <cp:revision>1</cp:revision>
  <dc:title>Restorative Practices Code of Conduct</dc:title>
</cp:coreProperties>
</file>